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317" r:id="rId13"/>
    <p:sldId id="291" r:id="rId14"/>
    <p:sldId id="292" r:id="rId15"/>
    <p:sldId id="318" r:id="rId16"/>
    <p:sldId id="294" r:id="rId17"/>
    <p:sldId id="295" r:id="rId18"/>
    <p:sldId id="296" r:id="rId19"/>
    <p:sldId id="297" r:id="rId20"/>
    <p:sldId id="298" r:id="rId21"/>
    <p:sldId id="323" r:id="rId22"/>
    <p:sldId id="324" r:id="rId23"/>
    <p:sldId id="322" r:id="rId24"/>
    <p:sldId id="326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21" r:id="rId37"/>
    <p:sldId id="311" r:id="rId38"/>
    <p:sldId id="312" r:id="rId39"/>
    <p:sldId id="313" r:id="rId40"/>
    <p:sldId id="314" r:id="rId41"/>
    <p:sldId id="315" r:id="rId42"/>
    <p:sldId id="316" r:id="rId43"/>
    <p:sldId id="320" r:id="rId44"/>
    <p:sldId id="288" r:id="rId45"/>
    <p:sldId id="289" r:id="rId46"/>
    <p:sldId id="287" r:id="rId47"/>
  </p:sldIdLst>
  <p:sldSz cx="16257588" cy="9144000"/>
  <p:notesSz cx="6867525" cy="99949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ABDC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>
        <p:scale>
          <a:sx n="50" d="100"/>
          <a:sy n="50" d="100"/>
        </p:scale>
        <p:origin x="-294" y="-4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7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92"/>
        <p:guide pos="19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iesc\AppData\Local\Microsoft\Windows\Temporary%20Internet%20Files\Content.Outlook\X7632KBS\Comparativo%20deTarifas%20El&#233;ctricas%20de%20Disribuci&#243;n%202010%20y%202012_grafico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style val="26"/>
  <c:chart>
    <c:plotArea>
      <c:layout/>
      <c:barChart>
        <c:barDir val="col"/>
        <c:grouping val="clustered"/>
        <c:ser>
          <c:idx val="0"/>
          <c:order val="1"/>
          <c:tx>
            <c:strRef>
              <c:f>Hoja1!$B$1</c:f>
              <c:strCache>
                <c:ptCount val="1"/>
                <c:pt idx="0">
                  <c:v>Mill. Of U$S</c:v>
                </c:pt>
              </c:strCache>
            </c:strRef>
          </c:tx>
          <c:spPr>
            <a:solidFill>
              <a:srgbClr val="C00000"/>
            </a:solidFill>
          </c:spPr>
          <c:dLbls>
            <c:delete val="1"/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Hoja1!$B$2:$B$11</c:f>
              <c:numCache>
                <c:formatCode>0.0</c:formatCode>
                <c:ptCount val="10"/>
                <c:pt idx="0">
                  <c:v>2724.3589743589746</c:v>
                </c:pt>
                <c:pt idx="1">
                  <c:v>2950.8196721311533</c:v>
                </c:pt>
                <c:pt idx="2">
                  <c:v>3675.0483558994201</c:v>
                </c:pt>
                <c:pt idx="3">
                  <c:v>4123.7113402061805</c:v>
                </c:pt>
                <c:pt idx="4">
                  <c:v>4259.6348884381305</c:v>
                </c:pt>
                <c:pt idx="5">
                  <c:v>4239.1304347826144</c:v>
                </c:pt>
                <c:pt idx="6">
                  <c:v>4607.2838964458097</c:v>
                </c:pt>
                <c:pt idx="7">
                  <c:v>5136.2215274676382</c:v>
                </c:pt>
                <c:pt idx="8">
                  <c:v>5326.7045454545514</c:v>
                </c:pt>
                <c:pt idx="9">
                  <c:v>5862.8318584070794</c:v>
                </c:pt>
              </c:numCache>
            </c:numRef>
          </c:val>
        </c:ser>
        <c:dLbls>
          <c:showVal val="1"/>
        </c:dLbls>
        <c:gapWidth val="34"/>
        <c:axId val="86631936"/>
        <c:axId val="86633472"/>
      </c:barChart>
      <c:lineChart>
        <c:grouping val="standard"/>
        <c:ser>
          <c:idx val="1"/>
          <c:order val="0"/>
          <c:tx>
            <c:strRef>
              <c:f>Hoja1!$C$1</c:f>
              <c:strCache>
                <c:ptCount val="1"/>
                <c:pt idx="0">
                  <c:v>Variation (%)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numFmt formatCode="0.0%" sourceLinked="0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t"/>
            <c:showVal val="1"/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Hoja1!$C$2:$C$11</c:f>
              <c:numCache>
                <c:formatCode>General</c:formatCode>
                <c:ptCount val="10"/>
                <c:pt idx="0">
                  <c:v>4.0000000000000063E-2</c:v>
                </c:pt>
                <c:pt idx="1">
                  <c:v>2.1000000000000046E-2</c:v>
                </c:pt>
                <c:pt idx="2">
                  <c:v>4.8000000000000063E-2</c:v>
                </c:pt>
                <c:pt idx="3">
                  <c:v>5.4000000000000124E-2</c:v>
                </c:pt>
                <c:pt idx="4">
                  <c:v>6.3000000000000014E-2</c:v>
                </c:pt>
                <c:pt idx="5">
                  <c:v>-3.9000000000000055E-2</c:v>
                </c:pt>
                <c:pt idx="6">
                  <c:v>0.13</c:v>
                </c:pt>
                <c:pt idx="7">
                  <c:v>4.3000000000000003E-2</c:v>
                </c:pt>
                <c:pt idx="8">
                  <c:v>-1.2000000000000021E-2</c:v>
                </c:pt>
                <c:pt idx="9">
                  <c:v>0.13600000000000001</c:v>
                </c:pt>
              </c:numCache>
            </c:numRef>
          </c:val>
        </c:ser>
        <c:marker val="1"/>
        <c:axId val="86452480"/>
        <c:axId val="86450944"/>
      </c:lineChart>
      <c:catAx>
        <c:axId val="86631936"/>
        <c:scaling>
          <c:orientation val="minMax"/>
        </c:scaling>
        <c:axPos val="b"/>
        <c:numFmt formatCode="General" sourceLinked="1"/>
        <c:tickLblPos val="low"/>
        <c:crossAx val="86633472"/>
        <c:crosses val="autoZero"/>
        <c:auto val="1"/>
        <c:lblAlgn val="ctr"/>
        <c:lblOffset val="100"/>
      </c:catAx>
      <c:valAx>
        <c:axId val="86633472"/>
        <c:scaling>
          <c:orientation val="minMax"/>
          <c:min val="2000"/>
        </c:scaling>
        <c:axPos val="l"/>
        <c:majorGridlines/>
        <c:numFmt formatCode="[$$-409]\ #,##0" sourceLinked="0"/>
        <c:tickLblPos val="nextTo"/>
        <c:crossAx val="86631936"/>
        <c:crosses val="autoZero"/>
        <c:crossBetween val="between"/>
      </c:valAx>
      <c:valAx>
        <c:axId val="86450944"/>
        <c:scaling>
          <c:orientation val="minMax"/>
        </c:scaling>
        <c:axPos val="r"/>
        <c:numFmt formatCode="0.0%" sourceLinked="0"/>
        <c:tickLblPos val="nextTo"/>
        <c:crossAx val="86452480"/>
        <c:crosses val="max"/>
        <c:crossBetween val="between"/>
      </c:valAx>
      <c:catAx>
        <c:axId val="86452480"/>
        <c:scaling>
          <c:orientation val="minMax"/>
        </c:scaling>
        <c:delete val="1"/>
        <c:axPos val="b"/>
        <c:numFmt formatCode="General" sourceLinked="1"/>
        <c:tickLblPos val="none"/>
        <c:crossAx val="86450944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s-PY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/>
            </a:pPr>
            <a:r>
              <a:rPr lang="en-US" baseline="0" dirty="0" smtClean="0"/>
              <a:t>INDUSTRIAL COSTS</a:t>
            </a:r>
            <a:r>
              <a:rPr lang="en-US" dirty="0" smtClean="0"/>
              <a:t>:</a:t>
            </a:r>
          </a:p>
          <a:p>
            <a:pPr>
              <a:defRPr lang="es-ES"/>
            </a:pPr>
            <a:r>
              <a:rPr lang="en-US" dirty="0" smtClean="0"/>
              <a:t>50 MW/Month</a:t>
            </a:r>
            <a:endParaRPr lang="en-US" dirty="0"/>
          </a:p>
        </c:rich>
      </c:tx>
      <c:layout>
        <c:manualLayout>
          <c:xMode val="edge"/>
          <c:yMode val="edge"/>
          <c:x val="0.25354001070588117"/>
          <c:y val="0"/>
        </c:manualLayout>
      </c:layout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'[Comparativo deTarifas Eléctricas de Disribución 2010 y 2012_graficos.xlsx]2012'!$T$79</c:f>
              <c:strCache>
                <c:ptCount val="1"/>
                <c:pt idx="0">
                  <c:v>Sin
imp.</c:v>
                </c:pt>
              </c:strCache>
            </c:strRef>
          </c:tx>
          <c:spPr>
            <a:solidFill>
              <a:srgbClr val="009999"/>
            </a:solidFill>
          </c:spPr>
          <c:dPt>
            <c:idx val="9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100"/>
                </a:pPr>
                <a:endParaRPr lang="es-PY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'[Comparativo deTarifas Eléctricas de Disribución 2010 y 2012_graficos.xlsx]2012'!$S$80:$S$89</c:f>
              <c:strCache>
                <c:ptCount val="10"/>
                <c:pt idx="0">
                  <c:v>GUATEMALA</c:v>
                </c:pt>
                <c:pt idx="1">
                  <c:v>COSTA RICA</c:v>
                </c:pt>
                <c:pt idx="2">
                  <c:v>EL SALVADOR</c:v>
                </c:pt>
                <c:pt idx="3">
                  <c:v>BRASIL</c:v>
                </c:pt>
                <c:pt idx="4">
                  <c:v>COLOMBIA</c:v>
                </c:pt>
                <c:pt idx="5">
                  <c:v>URUGUAY</c:v>
                </c:pt>
                <c:pt idx="6">
                  <c:v>MÉXICO</c:v>
                </c:pt>
                <c:pt idx="7">
                  <c:v>CHILE</c:v>
                </c:pt>
                <c:pt idx="8">
                  <c:v>PERU</c:v>
                </c:pt>
                <c:pt idx="9">
                  <c:v>PARAGUAY</c:v>
                </c:pt>
              </c:strCache>
            </c:strRef>
          </c:cat>
          <c:val>
            <c:numRef>
              <c:f>'[Comparativo deTarifas Eléctricas de Disribución 2010 y 2012_graficos.xlsx]2012'!$T$80:$T$89</c:f>
              <c:numCache>
                <c:formatCode>0</c:formatCode>
                <c:ptCount val="10"/>
                <c:pt idx="0">
                  <c:v>213</c:v>
                </c:pt>
                <c:pt idx="1">
                  <c:v>204</c:v>
                </c:pt>
                <c:pt idx="2">
                  <c:v>192</c:v>
                </c:pt>
                <c:pt idx="3">
                  <c:v>183</c:v>
                </c:pt>
                <c:pt idx="4">
                  <c:v>156</c:v>
                </c:pt>
                <c:pt idx="5">
                  <c:v>139</c:v>
                </c:pt>
                <c:pt idx="6">
                  <c:v>135</c:v>
                </c:pt>
                <c:pt idx="7">
                  <c:v>105</c:v>
                </c:pt>
                <c:pt idx="8">
                  <c:v>72</c:v>
                </c:pt>
                <c:pt idx="9">
                  <c:v>57</c:v>
                </c:pt>
              </c:numCache>
            </c:numRef>
          </c:val>
        </c:ser>
        <c:shape val="box"/>
        <c:axId val="60560896"/>
        <c:axId val="60562432"/>
        <c:axId val="0"/>
      </c:bar3DChart>
      <c:catAx>
        <c:axId val="6056089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lang="es-ES"/>
            </a:pPr>
            <a:endParaRPr lang="es-PY"/>
          </a:p>
        </c:txPr>
        <c:crossAx val="60562432"/>
        <c:crosses val="autoZero"/>
        <c:auto val="1"/>
        <c:lblAlgn val="ctr"/>
        <c:lblOffset val="100"/>
      </c:catAx>
      <c:valAx>
        <c:axId val="60562432"/>
        <c:scaling>
          <c:orientation val="minMax"/>
        </c:scaling>
        <c:axPos val="b"/>
        <c:majorGridlines/>
        <c:numFmt formatCode="0" sourceLinked="1"/>
        <c:tickLblPos val="nextTo"/>
        <c:txPr>
          <a:bodyPr/>
          <a:lstStyle/>
          <a:p>
            <a:pPr>
              <a:defRPr lang="es-ES"/>
            </a:pPr>
            <a:endParaRPr lang="es-PY"/>
          </a:p>
        </c:txPr>
        <c:crossAx val="60560896"/>
        <c:crosses val="autoZero"/>
        <c:crossBetween val="between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style val="26"/>
  <c:chart>
    <c:title>
      <c:tx>
        <c:rich>
          <a:bodyPr/>
          <a:lstStyle/>
          <a:p>
            <a:pPr>
              <a:defRPr sz="2400"/>
            </a:pPr>
            <a:r>
              <a:rPr lang="es-PY" sz="2400" dirty="0" err="1"/>
              <a:t>Timber</a:t>
            </a:r>
            <a:endParaRPr lang="es-PY" sz="2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1000 m2</c:v>
                </c:pt>
              </c:strCache>
            </c:strRef>
          </c:tx>
          <c:cat>
            <c:numRef>
              <c:f>Hoja1!$A$2:$A$5</c:f>
              <c:numCache>
                <c:formatCode>General</c:formatCode>
                <c:ptCount val="4"/>
                <c:pt idx="0">
                  <c:v>2002</c:v>
                </c:pt>
                <c:pt idx="1">
                  <c:v>2010</c:v>
                </c:pt>
                <c:pt idx="2">
                  <c:v>2020</c:v>
                </c:pt>
              </c:numCache>
            </c:numRef>
          </c:cat>
          <c:val>
            <c:numRef>
              <c:f>Hoja1!$B$2:$B$5</c:f>
              <c:numCache>
                <c:formatCode>#,##0;[Red]#,##0</c:formatCode>
                <c:ptCount val="4"/>
                <c:pt idx="0">
                  <c:v>21500</c:v>
                </c:pt>
                <c:pt idx="1">
                  <c:v>25000</c:v>
                </c:pt>
                <c:pt idx="2">
                  <c:v>29000</c:v>
                </c:pt>
              </c:numCache>
            </c:numRef>
          </c:val>
        </c:ser>
        <c:axId val="107176704"/>
        <c:axId val="107178240"/>
      </c:barChart>
      <c:catAx>
        <c:axId val="1071767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s-PY"/>
          </a:p>
        </c:txPr>
        <c:crossAx val="107178240"/>
        <c:crosses val="autoZero"/>
        <c:auto val="1"/>
        <c:lblAlgn val="ctr"/>
        <c:lblOffset val="100"/>
      </c:catAx>
      <c:valAx>
        <c:axId val="107178240"/>
        <c:scaling>
          <c:orientation val="minMax"/>
        </c:scaling>
        <c:axPos val="l"/>
        <c:majorGridlines/>
        <c:numFmt formatCode="#,##0;[Red]#,##0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s-PY"/>
          </a:p>
        </c:txPr>
        <c:crossAx val="107176704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PY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style val="27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Wooden Boards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1000 m2</c:v>
                </c:pt>
              </c:strCache>
            </c:strRef>
          </c:tx>
          <c:cat>
            <c:numRef>
              <c:f>Hoja1!$A$2:$A$5</c:f>
              <c:numCache>
                <c:formatCode>General</c:formatCode>
                <c:ptCount val="4"/>
                <c:pt idx="0">
                  <c:v>2002</c:v>
                </c:pt>
                <c:pt idx="1">
                  <c:v>2010</c:v>
                </c:pt>
                <c:pt idx="2">
                  <c:v>2020</c:v>
                </c:pt>
              </c:numCache>
            </c:numRef>
          </c:cat>
          <c:val>
            <c:numRef>
              <c:f>Hoja1!$B$2:$B$5</c:f>
              <c:numCache>
                <c:formatCode>#,##0;[Red]#,##0</c:formatCode>
                <c:ptCount val="4"/>
                <c:pt idx="0">
                  <c:v>4100</c:v>
                </c:pt>
                <c:pt idx="1">
                  <c:v>5900</c:v>
                </c:pt>
                <c:pt idx="2">
                  <c:v>8100</c:v>
                </c:pt>
              </c:numCache>
            </c:numRef>
          </c:val>
        </c:ser>
        <c:axId val="107227008"/>
        <c:axId val="107228544"/>
      </c:barChart>
      <c:catAx>
        <c:axId val="1072270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s-PY"/>
          </a:p>
        </c:txPr>
        <c:crossAx val="107228544"/>
        <c:crosses val="autoZero"/>
        <c:auto val="1"/>
        <c:lblAlgn val="ctr"/>
        <c:lblOffset val="100"/>
      </c:catAx>
      <c:valAx>
        <c:axId val="107228544"/>
        <c:scaling>
          <c:orientation val="minMax"/>
        </c:scaling>
        <c:axPos val="l"/>
        <c:majorGridlines/>
        <c:numFmt formatCode="#,##0;[Red]#,##0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s-PY"/>
          </a:p>
        </c:txPr>
        <c:crossAx val="107227008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PY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style val="26"/>
  <c:chart>
    <c:title>
      <c:tx>
        <c:rich>
          <a:bodyPr/>
          <a:lstStyle/>
          <a:p>
            <a:pPr>
              <a:defRPr sz="2400"/>
            </a:pPr>
            <a:r>
              <a:rPr lang="es-PY" sz="2400" dirty="0" smtClean="0"/>
              <a:t>Paste</a:t>
            </a:r>
            <a:endParaRPr lang="es-PY" sz="2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1000 Tons</c:v>
                </c:pt>
              </c:strCache>
            </c:strRef>
          </c:tx>
          <c:cat>
            <c:numRef>
              <c:f>Hoja1!$A$2:$A$5</c:f>
              <c:numCache>
                <c:formatCode>General</c:formatCode>
                <c:ptCount val="4"/>
                <c:pt idx="0">
                  <c:v>2002</c:v>
                </c:pt>
                <c:pt idx="1">
                  <c:v>2010</c:v>
                </c:pt>
                <c:pt idx="2">
                  <c:v>2020</c:v>
                </c:pt>
              </c:numCache>
            </c:numRef>
          </c:cat>
          <c:val>
            <c:numRef>
              <c:f>Hoja1!$B$2:$B$5</c:f>
              <c:numCache>
                <c:formatCode>#,##0;[Red]#,##0</c:formatCode>
                <c:ptCount val="4"/>
                <c:pt idx="0">
                  <c:v>5900</c:v>
                </c:pt>
                <c:pt idx="1">
                  <c:v>9000</c:v>
                </c:pt>
                <c:pt idx="2">
                  <c:v>13500</c:v>
                </c:pt>
              </c:numCache>
            </c:numRef>
          </c:val>
        </c:ser>
        <c:axId val="107260928"/>
        <c:axId val="107381504"/>
      </c:barChart>
      <c:catAx>
        <c:axId val="1072609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s-PY"/>
          </a:p>
        </c:txPr>
        <c:crossAx val="107381504"/>
        <c:crosses val="autoZero"/>
        <c:auto val="1"/>
        <c:lblAlgn val="ctr"/>
        <c:lblOffset val="100"/>
      </c:catAx>
      <c:valAx>
        <c:axId val="107381504"/>
        <c:scaling>
          <c:orientation val="minMax"/>
        </c:scaling>
        <c:axPos val="l"/>
        <c:majorGridlines/>
        <c:numFmt formatCode="#,##0;[Red]#,##0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s-PY"/>
          </a:p>
        </c:txPr>
        <c:crossAx val="107260928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PY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style val="26"/>
  <c:chart>
    <c:title>
      <c:tx>
        <c:rich>
          <a:bodyPr/>
          <a:lstStyle/>
          <a:p>
            <a:pPr>
              <a:defRPr sz="2400"/>
            </a:pPr>
            <a:r>
              <a:rPr lang="es-PY" sz="2400"/>
              <a:t>Paper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1000 tons.</c:v>
                </c:pt>
              </c:strCache>
            </c:strRef>
          </c:tx>
          <c:cat>
            <c:numRef>
              <c:f>Hoja1!$A$2:$A$5</c:f>
              <c:numCache>
                <c:formatCode>General</c:formatCode>
                <c:ptCount val="4"/>
                <c:pt idx="0">
                  <c:v>2002</c:v>
                </c:pt>
                <c:pt idx="1">
                  <c:v>2010</c:v>
                </c:pt>
                <c:pt idx="2">
                  <c:v>2020</c:v>
                </c:pt>
              </c:numCache>
            </c:numRef>
          </c:cat>
          <c:val>
            <c:numRef>
              <c:f>Hoja1!$B$2:$B$5</c:f>
              <c:numCache>
                <c:formatCode>#,##0;[Red]#,##0</c:formatCode>
                <c:ptCount val="4"/>
                <c:pt idx="0">
                  <c:v>8100</c:v>
                </c:pt>
                <c:pt idx="1">
                  <c:v>11800</c:v>
                </c:pt>
                <c:pt idx="2">
                  <c:v>15800</c:v>
                </c:pt>
              </c:numCache>
            </c:numRef>
          </c:val>
        </c:ser>
        <c:axId val="107393408"/>
        <c:axId val="107394944"/>
      </c:barChart>
      <c:catAx>
        <c:axId val="1073934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s-PY"/>
          </a:p>
        </c:txPr>
        <c:crossAx val="107394944"/>
        <c:crosses val="autoZero"/>
        <c:auto val="1"/>
        <c:lblAlgn val="ctr"/>
        <c:lblOffset val="100"/>
      </c:catAx>
      <c:valAx>
        <c:axId val="107394944"/>
        <c:scaling>
          <c:orientation val="minMax"/>
        </c:scaling>
        <c:axPos val="l"/>
        <c:majorGridlines/>
        <c:numFmt formatCode="#,##0;[Red]#,##0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s-PY"/>
          </a:p>
        </c:txPr>
        <c:crossAx val="107393408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PY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 noChangeArrowheads="1"/>
          </p:cNvSpPr>
          <p:nvPr/>
        </p:nvSpPr>
        <p:spPr bwMode="auto">
          <a:xfrm>
            <a:off x="0" y="0"/>
            <a:ext cx="6867525" cy="99949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472" tIns="42236" rIns="84472" bIns="42236" anchor="ctr"/>
          <a:lstStyle/>
          <a:p>
            <a:pPr>
              <a:defRPr/>
            </a:pPr>
            <a:endParaRPr lang="es-ES"/>
          </a:p>
        </p:txBody>
      </p:sp>
      <p:sp>
        <p:nvSpPr>
          <p:cNvPr id="34819" name="AutoShape 2"/>
          <p:cNvSpPr>
            <a:spLocks noChangeArrowheads="1"/>
          </p:cNvSpPr>
          <p:nvPr/>
        </p:nvSpPr>
        <p:spPr bwMode="auto">
          <a:xfrm>
            <a:off x="0" y="0"/>
            <a:ext cx="6867525" cy="99949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472" tIns="42236" rIns="84472" bIns="42236" anchor="ctr"/>
          <a:lstStyle/>
          <a:p>
            <a:pPr>
              <a:defRPr/>
            </a:pPr>
            <a:endParaRPr lang="es-ES"/>
          </a:p>
        </p:txBody>
      </p:sp>
      <p:sp>
        <p:nvSpPr>
          <p:cNvPr id="34820" name="AutoShape 3"/>
          <p:cNvSpPr>
            <a:spLocks noChangeArrowheads="1"/>
          </p:cNvSpPr>
          <p:nvPr/>
        </p:nvSpPr>
        <p:spPr bwMode="auto">
          <a:xfrm>
            <a:off x="0" y="0"/>
            <a:ext cx="6867525" cy="99949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472" tIns="42236" rIns="84472" bIns="42236" anchor="ctr"/>
          <a:lstStyle/>
          <a:p>
            <a:pPr>
              <a:defRPr/>
            </a:pPr>
            <a:endParaRPr lang="es-ES"/>
          </a:p>
        </p:txBody>
      </p:sp>
      <p:sp>
        <p:nvSpPr>
          <p:cNvPr id="34821" name="AutoShape 4"/>
          <p:cNvSpPr>
            <a:spLocks noChangeArrowheads="1"/>
          </p:cNvSpPr>
          <p:nvPr/>
        </p:nvSpPr>
        <p:spPr bwMode="auto">
          <a:xfrm>
            <a:off x="0" y="0"/>
            <a:ext cx="6867525" cy="99949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472" tIns="42236" rIns="84472" bIns="42236" anchor="ctr"/>
          <a:lstStyle/>
          <a:p>
            <a:pPr>
              <a:defRPr/>
            </a:pPr>
            <a:endParaRPr lang="es-ES"/>
          </a:p>
        </p:txBody>
      </p:sp>
      <p:sp>
        <p:nvSpPr>
          <p:cNvPr id="34822" name="AutoShape 5"/>
          <p:cNvSpPr>
            <a:spLocks noChangeArrowheads="1"/>
          </p:cNvSpPr>
          <p:nvPr/>
        </p:nvSpPr>
        <p:spPr bwMode="auto">
          <a:xfrm>
            <a:off x="0" y="0"/>
            <a:ext cx="6867525" cy="99949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472" tIns="42236" rIns="84472" bIns="42236" anchor="ctr"/>
          <a:lstStyle/>
          <a:p>
            <a:pPr>
              <a:defRPr/>
            </a:pPr>
            <a:endParaRPr lang="es-ES"/>
          </a:p>
        </p:txBody>
      </p:sp>
      <p:sp>
        <p:nvSpPr>
          <p:cNvPr id="34823" name="AutoShape 6"/>
          <p:cNvSpPr>
            <a:spLocks noChangeArrowheads="1"/>
          </p:cNvSpPr>
          <p:nvPr/>
        </p:nvSpPr>
        <p:spPr bwMode="auto">
          <a:xfrm>
            <a:off x="0" y="0"/>
            <a:ext cx="6867525" cy="99949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472" tIns="42236" rIns="84472" bIns="42236" anchor="ctr"/>
          <a:lstStyle/>
          <a:p>
            <a:pPr>
              <a:defRPr/>
            </a:pPr>
            <a:endParaRPr lang="es-ES"/>
          </a:p>
        </p:txBody>
      </p:sp>
      <p:sp>
        <p:nvSpPr>
          <p:cNvPr id="34824" name="AutoShape 7"/>
          <p:cNvSpPr>
            <a:spLocks noChangeArrowheads="1"/>
          </p:cNvSpPr>
          <p:nvPr/>
        </p:nvSpPr>
        <p:spPr bwMode="auto">
          <a:xfrm>
            <a:off x="0" y="0"/>
            <a:ext cx="6867525" cy="99949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472" tIns="42236" rIns="84472" bIns="42236" anchor="ctr"/>
          <a:lstStyle/>
          <a:p>
            <a:pPr>
              <a:defRPr/>
            </a:pPr>
            <a:endParaRPr lang="es-ES"/>
          </a:p>
        </p:txBody>
      </p:sp>
      <p:sp>
        <p:nvSpPr>
          <p:cNvPr id="34825" name="AutoShape 8"/>
          <p:cNvSpPr>
            <a:spLocks noChangeArrowheads="1"/>
          </p:cNvSpPr>
          <p:nvPr/>
        </p:nvSpPr>
        <p:spPr bwMode="auto">
          <a:xfrm>
            <a:off x="0" y="0"/>
            <a:ext cx="6867525" cy="99949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472" tIns="42236" rIns="84472" bIns="42236" anchor="ctr"/>
          <a:lstStyle/>
          <a:p>
            <a:pPr>
              <a:defRPr/>
            </a:pPr>
            <a:endParaRPr lang="es-ES"/>
          </a:p>
        </p:txBody>
      </p:sp>
      <p:sp>
        <p:nvSpPr>
          <p:cNvPr id="34826" name="AutoShape 9"/>
          <p:cNvSpPr>
            <a:spLocks noChangeArrowheads="1"/>
          </p:cNvSpPr>
          <p:nvPr/>
        </p:nvSpPr>
        <p:spPr bwMode="auto">
          <a:xfrm>
            <a:off x="0" y="0"/>
            <a:ext cx="6867525" cy="99949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472" tIns="42236" rIns="84472" bIns="42236" anchor="ctr"/>
          <a:lstStyle/>
          <a:p>
            <a:pPr>
              <a:defRPr/>
            </a:pPr>
            <a:endParaRPr lang="es-ES"/>
          </a:p>
        </p:txBody>
      </p:sp>
      <p:sp>
        <p:nvSpPr>
          <p:cNvPr id="34827" name="AutoShape 10"/>
          <p:cNvSpPr>
            <a:spLocks noChangeArrowheads="1"/>
          </p:cNvSpPr>
          <p:nvPr/>
        </p:nvSpPr>
        <p:spPr bwMode="auto">
          <a:xfrm>
            <a:off x="0" y="0"/>
            <a:ext cx="6867525" cy="99949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472" tIns="42236" rIns="84472" bIns="42236" anchor="ctr"/>
          <a:lstStyle/>
          <a:p>
            <a:pPr>
              <a:defRPr/>
            </a:pPr>
            <a:endParaRPr lang="es-ES"/>
          </a:p>
        </p:txBody>
      </p:sp>
      <p:sp>
        <p:nvSpPr>
          <p:cNvPr id="34828" name="AutoShape 11"/>
          <p:cNvSpPr>
            <a:spLocks noChangeArrowheads="1"/>
          </p:cNvSpPr>
          <p:nvPr/>
        </p:nvSpPr>
        <p:spPr bwMode="auto">
          <a:xfrm>
            <a:off x="0" y="0"/>
            <a:ext cx="6867525" cy="99949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472" tIns="42236" rIns="84472" bIns="42236" anchor="ctr"/>
          <a:lstStyle/>
          <a:p>
            <a:pPr>
              <a:defRPr/>
            </a:pPr>
            <a:endParaRPr lang="es-ES"/>
          </a:p>
        </p:txBody>
      </p:sp>
      <p:sp>
        <p:nvSpPr>
          <p:cNvPr id="34829" name="AutoShape 12"/>
          <p:cNvSpPr>
            <a:spLocks noChangeArrowheads="1"/>
          </p:cNvSpPr>
          <p:nvPr/>
        </p:nvSpPr>
        <p:spPr bwMode="auto">
          <a:xfrm>
            <a:off x="0" y="0"/>
            <a:ext cx="6867525" cy="99949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472" tIns="42236" rIns="84472" bIns="42236" anchor="ctr"/>
          <a:lstStyle/>
          <a:p>
            <a:pPr>
              <a:defRPr/>
            </a:pPr>
            <a:endParaRPr lang="es-ES"/>
          </a:p>
        </p:txBody>
      </p:sp>
      <p:sp>
        <p:nvSpPr>
          <p:cNvPr id="34830" name="AutoShape 13"/>
          <p:cNvSpPr>
            <a:spLocks noChangeArrowheads="1"/>
          </p:cNvSpPr>
          <p:nvPr/>
        </p:nvSpPr>
        <p:spPr bwMode="auto">
          <a:xfrm>
            <a:off x="0" y="0"/>
            <a:ext cx="6867525" cy="99949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472" tIns="42236" rIns="84472" bIns="42236" anchor="ctr"/>
          <a:lstStyle/>
          <a:p>
            <a:pPr>
              <a:defRPr/>
            </a:pPr>
            <a:endParaRPr lang="es-ES"/>
          </a:p>
        </p:txBody>
      </p:sp>
      <p:sp>
        <p:nvSpPr>
          <p:cNvPr id="34831" name="AutoShape 14"/>
          <p:cNvSpPr>
            <a:spLocks noChangeArrowheads="1"/>
          </p:cNvSpPr>
          <p:nvPr/>
        </p:nvSpPr>
        <p:spPr bwMode="auto">
          <a:xfrm>
            <a:off x="0" y="0"/>
            <a:ext cx="6867525" cy="99949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472" tIns="42236" rIns="84472" bIns="42236" anchor="ctr"/>
          <a:lstStyle/>
          <a:p>
            <a:pPr>
              <a:defRPr/>
            </a:pPr>
            <a:endParaRPr lang="es-ES"/>
          </a:p>
        </p:txBody>
      </p:sp>
      <p:sp>
        <p:nvSpPr>
          <p:cNvPr id="34832" name="AutoShape 15"/>
          <p:cNvSpPr>
            <a:spLocks noChangeArrowheads="1"/>
          </p:cNvSpPr>
          <p:nvPr/>
        </p:nvSpPr>
        <p:spPr bwMode="auto">
          <a:xfrm>
            <a:off x="0" y="0"/>
            <a:ext cx="6867525" cy="99949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472" tIns="42236" rIns="84472" bIns="42236" anchor="ctr"/>
          <a:lstStyle/>
          <a:p>
            <a:pPr>
              <a:defRPr/>
            </a:pPr>
            <a:endParaRPr lang="es-ES"/>
          </a:p>
        </p:txBody>
      </p:sp>
      <p:sp>
        <p:nvSpPr>
          <p:cNvPr id="33809" name="Rectangle 1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713" y="760413"/>
            <a:ext cx="6616700" cy="372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5" name="Rectangle 17"/>
          <p:cNvSpPr>
            <a:spLocks noGrp="1" noChangeArrowheads="1"/>
          </p:cNvSpPr>
          <p:nvPr>
            <p:ph type="body"/>
          </p:nvPr>
        </p:nvSpPr>
        <p:spPr bwMode="auto">
          <a:xfrm>
            <a:off x="686465" y="4747392"/>
            <a:ext cx="5471522" cy="447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 noProof="0" smtClean="0"/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0" y="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4472" tIns="42236" rIns="84472" bIns="42236" anchor="ctr"/>
          <a:lstStyle/>
          <a:p>
            <a:pPr>
              <a:defRPr/>
            </a:pPr>
            <a:endParaRPr lang="es-ES"/>
          </a:p>
        </p:txBody>
      </p:sp>
      <p:sp>
        <p:nvSpPr>
          <p:cNvPr id="34836" name="Text Box 19"/>
          <p:cNvSpPr txBox="1">
            <a:spLocks noChangeArrowheads="1"/>
          </p:cNvSpPr>
          <p:nvPr/>
        </p:nvSpPr>
        <p:spPr bwMode="auto">
          <a:xfrm>
            <a:off x="3886599" y="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4472" tIns="42236" rIns="84472" bIns="42236" anchor="ctr"/>
          <a:lstStyle/>
          <a:p>
            <a:pPr>
              <a:defRPr/>
            </a:pPr>
            <a:endParaRPr lang="es-ES"/>
          </a:p>
        </p:txBody>
      </p:sp>
      <p:sp>
        <p:nvSpPr>
          <p:cNvPr id="34837" name="Text Box 20"/>
          <p:cNvSpPr txBox="1">
            <a:spLocks noChangeArrowheads="1"/>
          </p:cNvSpPr>
          <p:nvPr/>
        </p:nvSpPr>
        <p:spPr bwMode="auto">
          <a:xfrm>
            <a:off x="0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4472" tIns="42236" rIns="84472" bIns="42236" anchor="ctr"/>
          <a:lstStyle/>
          <a:p>
            <a:pPr>
              <a:defRPr/>
            </a:pPr>
            <a:endParaRPr lang="es-ES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/>
          </p:nvPr>
        </p:nvSpPr>
        <p:spPr bwMode="auto">
          <a:xfrm>
            <a:off x="3886599" y="9493301"/>
            <a:ext cx="2957852" cy="47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0CEA4CB9-7722-4853-9A2D-F8B4517C188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331D9BF-59EB-42FA-894A-9A55A42CCB66}" type="slidenum">
              <a:rPr lang="en-US" altLang="es-ES" smtClean="0"/>
              <a:pPr/>
              <a:t>1</a:t>
            </a:fld>
            <a:endParaRPr lang="en-US" altLang="es-ES" smtClean="0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6598" y="9493300"/>
            <a:ext cx="2959295" cy="477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C4E66F82-8E02-4DB9-80B1-8851B8370D37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1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94C660A5-12F5-4FFC-B62E-596B9FFDF4CF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1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48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5A3B4A1-3B6D-413F-A781-939EA04A2701}" type="slidenum">
              <a:rPr lang="en-US" altLang="es-ES" smtClean="0"/>
              <a:pPr/>
              <a:t>10</a:t>
            </a:fld>
            <a:endParaRPr lang="en-US" altLang="es-ES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6598" y="9493300"/>
            <a:ext cx="2959295" cy="477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0D85708A-6124-45C0-851A-C9EA4C173914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10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151B9038-C99F-4B4D-A439-5AB2B2FF66B8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10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81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22EACD9-E21E-47E0-8A4F-D62CC9D822AC}" type="slidenum">
              <a:rPr lang="en-US" altLang="es-ES" smtClean="0"/>
              <a:pPr/>
              <a:t>11</a:t>
            </a:fld>
            <a:endParaRPr lang="en-US" altLang="es-E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598" y="9493300"/>
            <a:ext cx="2959295" cy="477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68E433CD-DAEA-4423-9CAF-178E9EB2889B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11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9A58E163-4FAC-461C-B42B-D4FD1124405B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11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018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A0EC35C-95D4-4057-BA5A-A2583CE8EF7B}" type="slidenum">
              <a:rPr lang="en-US" altLang="es-ES" smtClean="0"/>
              <a:pPr/>
              <a:t>12</a:t>
            </a:fld>
            <a:endParaRPr lang="en-US" altLang="es-E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598" y="9493300"/>
            <a:ext cx="2959295" cy="477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967F7537-F5AF-42BC-9193-F085A5FFA3E2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12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C44C77E7-1C75-46D0-8F3E-96C3971A8424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12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018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7D44C76-71F2-4E38-963D-663FBD2CF58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A680AACB-CDD9-46DC-B7DB-82202685AB9C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13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B90BA0F-66F0-4FCF-AAB2-398FA918E9B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D0BA1964-4C53-4B3C-8DB3-07FFE6BF6ACB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14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6DB437E-41F8-4DAD-8B1A-DEEE6E5E436F}" type="slidenum">
              <a:rPr lang="en-US" altLang="es-ES" smtClean="0"/>
              <a:pPr/>
              <a:t>15</a:t>
            </a:fld>
            <a:endParaRPr lang="en-US" altLang="es-ES" smtClean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6598" y="9493300"/>
            <a:ext cx="2959295" cy="477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8A3CFD1C-0FA4-48BB-AEE9-E934C83D2510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15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70B8F271-0B83-47FF-933B-0E183F80C1E8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15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53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C221C75-B569-4016-8458-CFF606233C9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E899D979-1064-4C9C-8C68-8E7BBB83BBAC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16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0EC3EF5-89BA-4630-8F2A-F01E39BAC9E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05152622-8D8A-4A2A-87DE-BBC3C323EC73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17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94C196E-B62E-4DB1-AFA6-368A47783AF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B0FEF73C-48C0-46F2-9428-A2D64DC8008E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18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4E975E2-3B8D-4E7D-B46E-9DD6816746F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811FB33D-09AD-4077-ACEF-D8A185787CB7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19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808A88D-0C74-4B61-BD24-B8B16D930A6D}" type="slidenum">
              <a:rPr lang="en-US" altLang="es-ES" smtClean="0"/>
              <a:pPr/>
              <a:t>2</a:t>
            </a:fld>
            <a:endParaRPr lang="en-US" altLang="es-ES" smtClean="0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6598" y="9493300"/>
            <a:ext cx="2959295" cy="477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04D1292A-9DC2-4CAE-9C24-B826B67A08D4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2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88F145FF-0E52-428C-97B6-1C7E4DEC863A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2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584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A8879D4-B621-4D22-B308-C4228DD8BB1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D3F181C7-BABA-46B8-90E5-58215C4A1EF6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20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CFADBD1-48EC-46A4-8100-0211F8F807E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F4626D84-8752-43B9-98FC-0AFC66EF6AAD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25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4E975E2-3B8D-4E7D-B46E-9DD6816746F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811FB33D-09AD-4077-ACEF-D8A185787CB7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26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E4EFEFA-83DE-46A4-A221-2B03B8FE019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EEEDA4D2-D0FE-435E-9824-9B34D18E9480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27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CFADBD1-48EC-46A4-8100-0211F8F807E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F4626D84-8752-43B9-98FC-0AFC66EF6AAD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28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CAB6C9B-46ED-416F-B1D1-88D02FF8CA8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7C698BA2-B042-4300-BD61-E965141E9822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29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806034F-A3FA-4EDF-8156-EB2AD1779E4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7A88E6D4-EE2C-49E6-8BA9-C68826236036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30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806034F-A3FA-4EDF-8156-EB2AD1779E4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7A88E6D4-EE2C-49E6-8BA9-C68826236036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31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CFADBD1-48EC-46A4-8100-0211F8F807E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F4626D84-8752-43B9-98FC-0AFC66EF6AAD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32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CAB6C9B-46ED-416F-B1D1-88D02FF8CA8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7C698BA2-B042-4300-BD61-E965141E9822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33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A5F35B5-E4D0-485E-9EED-543A6E6ECD01}" type="slidenum">
              <a:rPr lang="en-US" altLang="es-ES" smtClean="0"/>
              <a:pPr/>
              <a:t>3</a:t>
            </a:fld>
            <a:endParaRPr lang="en-US" altLang="es-ES" smtClean="0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86598" y="9493300"/>
            <a:ext cx="2959295" cy="477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0DDADA69-2052-4D70-AB92-463AD6BFB053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3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43901757-CAFA-4CB5-BC2C-61854FF86153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3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68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CFADBD1-48EC-46A4-8100-0211F8F807E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F4626D84-8752-43B9-98FC-0AFC66EF6AAD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34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CFADBD1-48EC-46A4-8100-0211F8F807E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F4626D84-8752-43B9-98FC-0AFC66EF6AAD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35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CAB6C9B-46ED-416F-B1D1-88D02FF8CA8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7C698BA2-B042-4300-BD61-E965141E9822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36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CFADBD1-48EC-46A4-8100-0211F8F807E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F4626D84-8752-43B9-98FC-0AFC66EF6AAD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42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CAB6C9B-46ED-416F-B1D1-88D02FF8CA81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7C698BA2-B042-4300-BD61-E965141E9822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43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  <a:ln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AA79C3-13C0-4CA2-9F4D-E07E34B9899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0FF3F661-F759-49EE-A332-9DA11402F5BE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44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3A536C-2CF4-4153-ABDA-3C574261116E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79272FD3-4253-4C7A-9DA3-C731C9AA766A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45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</p:spPr>
        <p:txBody>
          <a:bodyPr wrap="none" anchor="ctr"/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0A35AEF-D010-40A9-88B5-71259526502E}" type="slidenum">
              <a:rPr lang="en-US" altLang="es-ES" smtClean="0"/>
              <a:pPr/>
              <a:t>46</a:t>
            </a:fld>
            <a:endParaRPr lang="en-US" altLang="es-ES" smtClean="0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886598" y="9493300"/>
            <a:ext cx="2959295" cy="477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36F6127F-2EB2-40BD-8180-0F9C86663B24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46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0182AF92-A440-475E-A6D7-4D1E33BC3371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46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55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177C401-0843-4D49-959F-EFA0420F3D69}" type="slidenum">
              <a:rPr lang="en-US" altLang="es-ES" smtClean="0"/>
              <a:pPr/>
              <a:t>4</a:t>
            </a:fld>
            <a:endParaRPr lang="en-US" altLang="es-ES" smtClean="0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6598" y="9493300"/>
            <a:ext cx="2959295" cy="477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FE6350B5-3766-43C4-8C2E-06A5FC540D41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4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6B687E64-BBFB-468D-B4B5-7AF8BCE84B6D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4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789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D708CAC-16FB-452E-959B-A2C147263EF8}" type="slidenum">
              <a:rPr lang="en-US" altLang="es-ES" smtClean="0"/>
              <a:pPr/>
              <a:t>5</a:t>
            </a:fld>
            <a:endParaRPr lang="en-US" altLang="es-ES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6598" y="9493300"/>
            <a:ext cx="2959295" cy="477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847B2494-CD1B-437B-8C09-DE131A708590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5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BAF13CFB-47E3-4883-A948-383A12EEAAB6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5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30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3A4BD5F-003B-4F8E-BF16-8AC1C6CCB291}" type="slidenum">
              <a:rPr lang="en-US" altLang="es-ES" smtClean="0"/>
              <a:pPr/>
              <a:t>6</a:t>
            </a:fld>
            <a:endParaRPr lang="en-US" altLang="es-ES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6598" y="9493300"/>
            <a:ext cx="2959295" cy="477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C9708781-06FC-45CF-A130-D9A43AA3AF56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6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DABF3349-011B-4EE9-A4BD-85BE8CDF95AD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6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40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6F92CD5-B39B-420D-884B-DC9A11648010}" type="slidenum">
              <a:rPr lang="en-US" altLang="es-ES" smtClean="0"/>
              <a:pPr/>
              <a:t>7</a:t>
            </a:fld>
            <a:endParaRPr lang="en-US" altLang="es-ES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86598" y="9493300"/>
            <a:ext cx="2959295" cy="477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4DA4D200-DCF6-4C8E-AEAC-16F9C5260E2B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7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9FA47105-4AD1-4F0F-9497-CE3C627C2CC2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7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50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F204B7F-21B6-45CB-8081-C021585C1F1B}" type="slidenum">
              <a:rPr lang="en-US" altLang="es-ES" smtClean="0"/>
              <a:pPr/>
              <a:t>8</a:t>
            </a:fld>
            <a:endParaRPr lang="en-US" altLang="es-ES" smtClean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6598" y="9493300"/>
            <a:ext cx="2959295" cy="477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E5B9115E-BC84-49DB-8BC9-2CD4F60EA38A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8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EA290AE5-5B0D-455E-8832-632DC841CE84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8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60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B641C3E-E28F-425B-9DF1-E749E2F13BDA}" type="slidenum">
              <a:rPr lang="en-US" altLang="es-ES" smtClean="0"/>
              <a:pPr/>
              <a:t>9</a:t>
            </a:fld>
            <a:endParaRPr lang="en-US" altLang="es-ES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6598" y="9493300"/>
            <a:ext cx="2959295" cy="477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279AE183-6D9A-4D16-8CD0-FDC995AA0562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9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3886599" y="9493300"/>
            <a:ext cx="2967948" cy="48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22361" algn="l"/>
                <a:tab pos="844723" algn="l"/>
                <a:tab pos="1267084" algn="l"/>
                <a:tab pos="1689445" algn="l"/>
                <a:tab pos="2111807" algn="l"/>
                <a:tab pos="2534168" algn="l"/>
                <a:tab pos="2956530" algn="l"/>
                <a:tab pos="3378891" algn="l"/>
                <a:tab pos="3801252" algn="l"/>
                <a:tab pos="4223614" algn="l"/>
                <a:tab pos="4645975" algn="l"/>
                <a:tab pos="5068336" algn="l"/>
                <a:tab pos="5490698" algn="l"/>
                <a:tab pos="5913059" algn="l"/>
                <a:tab pos="6335420" algn="l"/>
                <a:tab pos="6757782" algn="l"/>
                <a:tab pos="7180143" algn="l"/>
                <a:tab pos="7602504" algn="l"/>
                <a:tab pos="8024866" algn="l"/>
                <a:tab pos="8447227" algn="l"/>
              </a:tabLst>
            </a:pPr>
            <a:fld id="{C6EFBA97-BAC8-4D3D-B0D2-78E7D66F7557}" type="slidenum">
              <a:rPr lang="en-US" altLang="es-E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tabLst>
                  <a:tab pos="0" algn="l"/>
                  <a:tab pos="422361" algn="l"/>
                  <a:tab pos="844723" algn="l"/>
                  <a:tab pos="1267084" algn="l"/>
                  <a:tab pos="1689445" algn="l"/>
                  <a:tab pos="2111807" algn="l"/>
                  <a:tab pos="2534168" algn="l"/>
                  <a:tab pos="2956530" algn="l"/>
                  <a:tab pos="3378891" algn="l"/>
                  <a:tab pos="3801252" algn="l"/>
                  <a:tab pos="4223614" algn="l"/>
                  <a:tab pos="4645975" algn="l"/>
                  <a:tab pos="5068336" algn="l"/>
                  <a:tab pos="5490698" algn="l"/>
                  <a:tab pos="5913059" algn="l"/>
                  <a:tab pos="6335420" algn="l"/>
                  <a:tab pos="6757782" algn="l"/>
                  <a:tab pos="7180143" algn="l"/>
                  <a:tab pos="7602504" algn="l"/>
                  <a:tab pos="8024866" algn="l"/>
                  <a:tab pos="8447227" algn="l"/>
                </a:tabLst>
              </a:pPr>
              <a:t>9</a:t>
            </a:fld>
            <a:endParaRPr lang="en-US" altLang="es-ES" sz="13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710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57975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1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6464" y="4747392"/>
            <a:ext cx="5494597" cy="4498075"/>
          </a:xfrm>
          <a:noFill/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19200" y="2840038"/>
            <a:ext cx="13819188" cy="19605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80788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FF72F-4E65-49DC-A6DD-A3A0897C04A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607EA-FA12-4EB7-8BE8-F201E07CA076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68138" y="363538"/>
            <a:ext cx="3651250" cy="77851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363538"/>
            <a:ext cx="10802938" cy="77851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19239-EC03-48E1-9936-0EA74093C42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FB1C-258C-4E65-AB86-AB8A0DFA793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4288" y="5875338"/>
            <a:ext cx="13819187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84288" y="3875088"/>
            <a:ext cx="13819187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A61A4-F7C6-471D-8FEF-CAA0B76DAE9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2139950"/>
            <a:ext cx="7226300" cy="6008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191500" y="2139950"/>
            <a:ext cx="7227888" cy="6008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A529C-0C9B-4565-8C37-A6BBD718E3F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366713"/>
            <a:ext cx="14631988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2800" y="2046288"/>
            <a:ext cx="71834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71834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258175" y="2046288"/>
            <a:ext cx="7186613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258175" y="2900363"/>
            <a:ext cx="7186613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63538-A0E7-4131-B616-696E4395C0F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48E8-B06C-488E-8211-533B303DB89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223C-15CA-4772-BC63-AFAEFBFD33A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363538"/>
            <a:ext cx="534828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56350" y="363538"/>
            <a:ext cx="9088438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2800" y="1912938"/>
            <a:ext cx="534828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C3BE5-5C74-4DDE-9DBB-7D7DAB3CC66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86113" y="6400800"/>
            <a:ext cx="9755187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86113" y="817563"/>
            <a:ext cx="9755187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86113" y="7156450"/>
            <a:ext cx="9755187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BBE16-57C2-4F72-9CD0-395E4A5CDDC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63538"/>
            <a:ext cx="14606588" cy="150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2139950"/>
            <a:ext cx="14606588" cy="600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34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los formatos del texto del esquema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  <a:p>
            <a:pPr lvl="4"/>
            <a:r>
              <a:rPr lang="en-GB" altLang="es-ES" smtClean="0"/>
              <a:t>Octavo nivel del esquema</a:t>
            </a:r>
          </a:p>
          <a:p>
            <a:pPr lvl="4"/>
            <a:r>
              <a:rPr lang="en-GB" altLang="es-ES" smtClean="0"/>
              <a:t>Noveno nivel del esquema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812800" y="8329613"/>
            <a:ext cx="3773488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559425" y="8329613"/>
            <a:ext cx="5138738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1657013" y="8329613"/>
            <a:ext cx="37623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A7574B-4142-44B4-BB08-64D8B08BCB6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>
          <a:solidFill>
            <a:srgbClr val="FFFFFF"/>
          </a:solidFill>
          <a:latin typeface="Arial" charset="0"/>
          <a:ea typeface="Microsoft YaHei" charset="-122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>
          <a:solidFill>
            <a:srgbClr val="FFFFFF"/>
          </a:solidFill>
          <a:latin typeface="Arial" charset="0"/>
          <a:ea typeface="Microsoft YaHei" charset="-122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>
          <a:solidFill>
            <a:srgbClr val="FFFFFF"/>
          </a:solidFill>
          <a:latin typeface="Arial" charset="0"/>
          <a:ea typeface="Microsoft YaHei" charset="-122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>
          <a:solidFill>
            <a:srgbClr val="FFFFFF"/>
          </a:solidFill>
          <a:latin typeface="Arial" charset="0"/>
          <a:ea typeface="Microsoft YaHei" charset="-122"/>
        </a:defRPr>
      </a:lvl5pPr>
      <a:lvl6pPr marL="25146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>
          <a:solidFill>
            <a:srgbClr val="FFFFFF"/>
          </a:solidFill>
          <a:latin typeface="Arial" charset="0"/>
          <a:ea typeface="Microsoft YaHei" charset="-122"/>
        </a:defRPr>
      </a:lvl6pPr>
      <a:lvl7pPr marL="29718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>
          <a:solidFill>
            <a:srgbClr val="FFFFFF"/>
          </a:solidFill>
          <a:latin typeface="Arial" charset="0"/>
          <a:ea typeface="Microsoft YaHei" charset="-122"/>
        </a:defRPr>
      </a:lvl7pPr>
      <a:lvl8pPr marL="3429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>
          <a:solidFill>
            <a:srgbClr val="FFFFFF"/>
          </a:solidFill>
          <a:latin typeface="Arial" charset="0"/>
          <a:ea typeface="Microsoft YaHei" charset="-122"/>
        </a:defRPr>
      </a:lvl8pPr>
      <a:lvl9pPr marL="3886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>
          <a:solidFill>
            <a:srgbClr val="FFFFFF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713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375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68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py/url?sa=i&amp;rct=j&amp;q=&amp;esrc=s&amp;frm=1&amp;source=images&amp;cd=&amp;cad=rja&amp;docid=-LtwGeELjd_ldM&amp;tbnid=7mCddGEQc21gaM:&amp;ved=0CAUQjRw&amp;url=http://www.google.com.py/url?sa=i&amp;rct=j&amp;q=&amp;esrc=s&amp;frm=1&amp;source=images&amp;cd=&amp;cad=rja&amp;docid=-LtwGeELjd_ldM&amp;tbnid=7mCddGEQc21gaM:&amp;ved=&amp;url=http://www.ganaderia.com.py/v1/paraguay-mas-de-la-mitad-del-capital-frigorifico-del-pais-es-brasileno-segun-la-arp/&amp;ei=n_1VUtrCIsaqrQHjlYBA&amp;bvm=bv.53760139,d.aWM&amp;psig=AFQjCNFQnoxd3-pKKlbO3O7tQsaYS8vRQQ&amp;ust=1381453600151205&amp;ei=rf1VUuySL7Di4AP06YDIDw&amp;bvm=bv.53760139,d.aWM&amp;psig=AFQjCNFQnoxd3-pKKlbO3O7tQsaYS8vRQQ&amp;ust=1381453600151205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12" Type="http://schemas.openxmlformats.org/officeDocument/2006/relationships/hyperlink" Target="http://www.google.com.py/url?sa=i&amp;rct=j&amp;q=&amp;esrc=s&amp;frm=1&amp;source=images&amp;cd=&amp;cad=rja&amp;docid=kDNb_Oz__SvbGM&amp;tbnid=0BcEvSif2-Am1M:&amp;ved=&amp;url=http://www.noticiascandela.informe25.com/2013/03/prohiben-galenos-recetar-medicamentos.html&amp;ei=if5VUpSwDY2BqgHsz4DICw&amp;bvm=bv.53760139,d.aWM&amp;psig=AFQjCNEcbpovnr34DZ8dSl2KIaaehHd3Lg&amp;ust=1381453833532977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py/url?sa=i&amp;rct=j&amp;q=&amp;esrc=s&amp;frm=1&amp;source=images&amp;cd=&amp;cad=rja&amp;docid=w-H-IBJYvd2TRM&amp;tbnid=GzOYimuH7JAFrM:&amp;ved=0CAUQjRw&amp;url=http://tlc-eeuu.proexport.com.co/oportunidades-por-sector/manufacturas-e-insumos/autopartes&amp;ei=b_1VUo26K7fG4AOV3IHQCg&amp;bvm=bv.53760139,d.aWM&amp;psig=AFQjCNHWg81-f0JrEnOK-MQPqN_YYatIFA&amp;ust=1381453330569461" TargetMode="External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0" Type="http://schemas.openxmlformats.org/officeDocument/2006/relationships/hyperlink" Target="http://www.google.com.py/url?sa=i&amp;rct=j&amp;q=&amp;esrc=s&amp;frm=1&amp;source=images&amp;cd=&amp;docid=Vs2LZ1GKBFOJcM&amp;tbnid=GxA6Qttu7boWhM:&amp;ved=0CAUQjRw&amp;url=http://www.google.com.py/url?sa=i&amp;rct=j&amp;q=&amp;esrc=s&amp;frm=1&amp;source=images&amp;cd=&amp;cad=rja&amp;docid=Vs2LZ1GKBFOJcM&amp;tbnid=GxA6Qttu7boWhM:&amp;ved=&amp;url=http://es.wikipedia.org/wiki/Electr%C3%B3nica&amp;ei=7f1VUu2GJ8LPqgGNpoD4DQ&amp;bvm=bv.53760139,d.aWM&amp;psig=AFQjCNGF20e2HBYyq7YRDLyZVAmu1zgdNQ&amp;ust=1381453678202601&amp;ei=Gv5VUvzlJ7ay4APk14HYAw&amp;bvm=bv.53760139,d.aWM&amp;psig=AFQjCNGF20e2HBYyq7YRDLyZVAmu1zgdNQ&amp;ust=1381453678202601" TargetMode="External"/><Relationship Id="rId4" Type="http://schemas.openxmlformats.org/officeDocument/2006/relationships/hyperlink" Target="http://www.google.com.py/url?sa=i&amp;rct=j&amp;q=&amp;esrc=s&amp;frm=1&amp;source=images&amp;cd=&amp;cad=rja&amp;docid=0xFjnbKPcsZxxM&amp;tbnid=rF5sqhSpleNAvM:&amp;ved=0CAUQjRw&amp;url=http://www.fundacionege.org/&amp;ei=QvxVUoeuG5Kn4APd2YDgDw&amp;bvm=bv.53760139,d.aWM&amp;psig=AFQjCNFK0XLiIKgE2b4vUqTs8s3x4TuWFA&amp;ust=1381453173345010" TargetMode="External"/><Relationship Id="rId9" Type="http://schemas.openxmlformats.org/officeDocument/2006/relationships/image" Target="../media/image33.jpeg"/><Relationship Id="rId14" Type="http://schemas.openxmlformats.org/officeDocument/2006/relationships/image" Target="../media/image3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3" Type="http://schemas.openxmlformats.org/officeDocument/2006/relationships/image" Target="../media/image2.jpeg"/><Relationship Id="rId7" Type="http://schemas.openxmlformats.org/officeDocument/2006/relationships/slide" Target="slide8.xml"/><Relationship Id="rId12" Type="http://schemas.openxmlformats.org/officeDocument/2006/relationships/image" Target="../media/image6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1.jpeg"/><Relationship Id="rId5" Type="http://schemas.openxmlformats.org/officeDocument/2006/relationships/slide" Target="slide7.xml"/><Relationship Id="rId15" Type="http://schemas.openxmlformats.org/officeDocument/2006/relationships/image" Target="../media/image65.png"/><Relationship Id="rId10" Type="http://schemas.openxmlformats.org/officeDocument/2006/relationships/image" Target="../media/image60.jpeg"/><Relationship Id="rId4" Type="http://schemas.openxmlformats.org/officeDocument/2006/relationships/image" Target="../media/image57.jpeg"/><Relationship Id="rId9" Type="http://schemas.openxmlformats.org/officeDocument/2006/relationships/slide" Target="slide16.xml"/><Relationship Id="rId14" Type="http://schemas.openxmlformats.org/officeDocument/2006/relationships/image" Target="../media/image6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794375" y="457200"/>
            <a:ext cx="4670425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4000">
                <a:solidFill>
                  <a:srgbClr val="666666"/>
                </a:solidFill>
              </a:rPr>
              <a:t>Economic Freedom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4203700" y="1449388"/>
            <a:ext cx="7848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PY" altLang="es-ES" i="1">
                <a:solidFill>
                  <a:srgbClr val="333333"/>
                </a:solidFill>
              </a:rPr>
              <a:t>Economic Freedom Index  – The Heritage Foundation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5422900" y="6799263"/>
            <a:ext cx="54864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1200" b="1" i="1">
                <a:solidFill>
                  <a:srgbClr val="333333"/>
                </a:solidFill>
              </a:rPr>
              <a:t>Source: The Heritage Foundation (www.heritage.org</a:t>
            </a:r>
            <a:r>
              <a:rPr lang="en-US" altLang="es-ES" sz="900" i="1">
                <a:solidFill>
                  <a:srgbClr val="333333"/>
                </a:solidFill>
              </a:rPr>
              <a:t>) 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160242" y="2125663"/>
          <a:ext cx="10225136" cy="4390601"/>
        </p:xfrm>
        <a:graphic>
          <a:graphicData uri="http://schemas.openxmlformats.org/drawingml/2006/table">
            <a:tbl>
              <a:tblPr>
                <a:effectLst/>
                <a:tableStyleId>{BC89EF96-8CEA-46FF-86C4-4CE0E7609802}</a:tableStyleId>
              </a:tblPr>
              <a:tblGrid>
                <a:gridCol w="6230775"/>
                <a:gridCol w="3994361"/>
              </a:tblGrid>
              <a:tr h="50183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C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RANKING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CE3"/>
                    </a:solidFill>
                  </a:tcPr>
                </a:tc>
              </a:tr>
              <a:tr h="50306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Paraguay</a:t>
                      </a:r>
                      <a:endParaRPr lang="es-ES" sz="2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1D0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s-ES" sz="2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1D0A"/>
                    </a:solidFill>
                  </a:tcPr>
                </a:tc>
              </a:tr>
              <a:tr h="67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Brazil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Argentina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Bolivia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Ecuador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Venezuela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12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538288" y="3616325"/>
            <a:ext cx="6042025" cy="86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5500" dirty="0" smtClean="0">
                <a:solidFill>
                  <a:srgbClr val="4C4C4C"/>
                </a:solidFill>
              </a:rPr>
              <a:t>OPPORTUNITIES</a:t>
            </a:r>
            <a:endParaRPr lang="en-US" altLang="es-ES" sz="5500" dirty="0">
              <a:solidFill>
                <a:srgbClr val="4C4C4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98550" y="1498600"/>
            <a:ext cx="5141913" cy="5326063"/>
            <a:chOff x="692" y="944"/>
            <a:chExt cx="3239" cy="3355"/>
          </a:xfrm>
        </p:grpSpPr>
        <p:pic>
          <p:nvPicPr>
            <p:cNvPr id="1946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2" y="944"/>
              <a:ext cx="3239" cy="33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9465" name="Text Box 4"/>
            <p:cNvSpPr txBox="1">
              <a:spLocks noChangeArrowheads="1"/>
            </p:cNvSpPr>
            <p:nvPr/>
          </p:nvSpPr>
          <p:spPr bwMode="auto">
            <a:xfrm>
              <a:off x="692" y="944"/>
              <a:ext cx="3239" cy="33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1498600"/>
            <a:ext cx="5199063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1595100" y="2244725"/>
            <a:ext cx="3611563" cy="3567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3500" b="1" i="1">
                <a:solidFill>
                  <a:srgbClr val="4C4C4C"/>
                </a:solidFill>
              </a:rPr>
              <a:t>Average yearly temperature: </a:t>
            </a:r>
          </a:p>
          <a:p>
            <a:pPr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3500" b="1" i="1">
                <a:solidFill>
                  <a:srgbClr val="4C4C4C"/>
                </a:solidFill>
              </a:rPr>
              <a:t>28 Cº</a:t>
            </a:r>
          </a:p>
          <a:p>
            <a:pPr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s-ES" sz="3500" b="1" i="1">
              <a:solidFill>
                <a:srgbClr val="4C4C4C"/>
              </a:solidFill>
            </a:endParaRPr>
          </a:p>
          <a:p>
            <a:pPr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3500" b="1" i="1">
                <a:solidFill>
                  <a:srgbClr val="4C4C4C"/>
                </a:solidFill>
              </a:rPr>
              <a:t>Average yearly rainfall: </a:t>
            </a:r>
          </a:p>
          <a:p>
            <a:pPr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3500" b="1" i="1">
                <a:solidFill>
                  <a:srgbClr val="4C4C4C"/>
                </a:solidFill>
              </a:rPr>
              <a:t>1.200 mm.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11631613" y="6035675"/>
            <a:ext cx="365760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1100" i="1">
                <a:solidFill>
                  <a:srgbClr val="333333"/>
                </a:solidFill>
              </a:rPr>
              <a:t>Source: Instituto Geográfico Militar – IGM &amp; DGEEC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4594225" y="457200"/>
            <a:ext cx="7070725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4000" dirty="0">
                <a:solidFill>
                  <a:srgbClr val="666666"/>
                </a:solidFill>
              </a:rPr>
              <a:t>Ideal Natural Conditions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94225" y="457200"/>
            <a:ext cx="7070725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 smtClean="0">
                <a:solidFill>
                  <a:srgbClr val="666666"/>
                </a:solidFill>
              </a:rPr>
              <a:t>Business Opportunities</a:t>
            </a:r>
            <a:endParaRPr lang="en-US" sz="4400" dirty="0">
              <a:solidFill>
                <a:srgbClr val="6666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110" y="0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8 Marcador de contenido"/>
          <p:cNvSpPr>
            <a:spLocks noGrp="1"/>
          </p:cNvSpPr>
          <p:nvPr>
            <p:ph idx="1"/>
          </p:nvPr>
        </p:nvSpPr>
        <p:spPr>
          <a:xfrm>
            <a:off x="812880" y="1547664"/>
            <a:ext cx="14631829" cy="603461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400" dirty="0" smtClean="0">
                <a:solidFill>
                  <a:schemeClr val="tx1"/>
                </a:solidFill>
              </a:rPr>
              <a:t>Commercial Irrigation </a:t>
            </a:r>
            <a:r>
              <a:rPr lang="en-US" sz="4400" dirty="0" smtClean="0">
                <a:solidFill>
                  <a:schemeClr val="tx1"/>
                </a:solidFill>
                <a:sym typeface="Symbol" pitchFamily="18" charset="2"/>
              </a:rPr>
              <a:t>  PPP  participation of construction, supplier and financing companies.</a:t>
            </a:r>
          </a:p>
          <a:p>
            <a:pPr>
              <a:buFont typeface="Wingdings" pitchFamily="2" charset="2"/>
              <a:buChar char="ü"/>
            </a:pPr>
            <a:r>
              <a:rPr lang="en-US" sz="4400" dirty="0" smtClean="0">
                <a:solidFill>
                  <a:schemeClr val="tx1"/>
                </a:solidFill>
                <a:sym typeface="Symbol" pitchFamily="18" charset="2"/>
              </a:rPr>
              <a:t>Small Farm Irrigation transfers from Central and Local Governments  participation of credit unions, guilds, supplier and companies with Social Responsibility.</a:t>
            </a:r>
          </a:p>
          <a:p>
            <a:pPr>
              <a:buFont typeface="Wingdings" pitchFamily="2" charset="2"/>
              <a:buChar char="ü"/>
            </a:pPr>
            <a:r>
              <a:rPr lang="en-US" sz="4400" dirty="0" smtClean="0">
                <a:solidFill>
                  <a:schemeClr val="tx1"/>
                </a:solidFill>
                <a:sym typeface="Symbol" pitchFamily="18" charset="2"/>
              </a:rPr>
              <a:t>Agricultural Production  production of grains and meat  silo, oil, animal feed, meat packing, logistics for transport.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41450" y="2722563"/>
            <a:ext cx="7213600" cy="94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000" b="1" dirty="0" smtClean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  <a:endParaRPr lang="en-US" sz="6000" b="1" dirty="0">
              <a:solidFill>
                <a:srgbClr val="66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665288" y="3905250"/>
            <a:ext cx="5022850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>
                <a:solidFill>
                  <a:srgbClr val="666666"/>
                </a:solidFill>
              </a:rPr>
              <a:t>Labor + Clean Energy </a:t>
            </a:r>
            <a:endParaRPr lang="en-US" sz="4000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12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216026" y="0"/>
            <a:ext cx="5094288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4400" dirty="0">
                <a:solidFill>
                  <a:srgbClr val="666666"/>
                </a:solidFill>
              </a:rPr>
              <a:t>Young Labor force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495946" y="4299173"/>
            <a:ext cx="5544616" cy="5608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1400" dirty="0">
                <a:solidFill>
                  <a:srgbClr val="4C4C4C"/>
                </a:solidFill>
              </a:rPr>
              <a:t>- </a:t>
            </a:r>
            <a:r>
              <a:rPr lang="en-US" altLang="es-ES" dirty="0">
                <a:solidFill>
                  <a:srgbClr val="4C4C4C"/>
                </a:solidFill>
              </a:rPr>
              <a:t>Paraguay has the youngest population </a:t>
            </a:r>
            <a:r>
              <a:rPr lang="en-US" altLang="es-ES" dirty="0" smtClean="0">
                <a:solidFill>
                  <a:srgbClr val="4C4C4C"/>
                </a:solidFill>
              </a:rPr>
              <a:t>in </a:t>
            </a:r>
            <a:r>
              <a:rPr lang="en-US" altLang="es-ES" dirty="0">
                <a:solidFill>
                  <a:srgbClr val="4C4C4C"/>
                </a:solidFill>
              </a:rPr>
              <a:t>America.</a:t>
            </a:r>
            <a:r>
              <a:rPr lang="en-US" altLang="es-ES" sz="1400" dirty="0">
                <a:solidFill>
                  <a:srgbClr val="4C4C4C"/>
                </a:solidFill>
              </a:rPr>
              <a:t/>
            </a:r>
            <a:br>
              <a:rPr lang="en-US" altLang="es-ES" sz="1400" dirty="0">
                <a:solidFill>
                  <a:srgbClr val="4C4C4C"/>
                </a:solidFill>
              </a:rPr>
            </a:br>
            <a:endParaRPr lang="en-US" altLang="es-ES" sz="1400" dirty="0">
              <a:solidFill>
                <a:srgbClr val="4C4C4C"/>
              </a:solidFill>
            </a:endParaRP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938" y="4716016"/>
            <a:ext cx="2520279" cy="18650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207914" y="6732240"/>
            <a:ext cx="6408712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altLang="es-ES" sz="1400" i="1" dirty="0">
                <a:solidFill>
                  <a:srgbClr val="333333"/>
                </a:solidFill>
              </a:rPr>
              <a:t>Source: </a:t>
            </a:r>
            <a:r>
              <a:rPr lang="en-US" altLang="es-ES" sz="1400" i="1" dirty="0" err="1">
                <a:solidFill>
                  <a:srgbClr val="333333"/>
                </a:solidFill>
              </a:rPr>
              <a:t>Dirección</a:t>
            </a:r>
            <a:r>
              <a:rPr lang="en-US" altLang="es-ES" sz="1400" i="1" dirty="0">
                <a:solidFill>
                  <a:srgbClr val="333333"/>
                </a:solidFill>
              </a:rPr>
              <a:t> </a:t>
            </a:r>
            <a:r>
              <a:rPr lang="en-US" altLang="es-ES" sz="1400" i="1" dirty="0" err="1">
                <a:solidFill>
                  <a:srgbClr val="333333"/>
                </a:solidFill>
              </a:rPr>
              <a:t>Nacional</a:t>
            </a:r>
            <a:r>
              <a:rPr lang="en-US" altLang="es-ES" sz="1400" i="1" dirty="0">
                <a:solidFill>
                  <a:srgbClr val="333333"/>
                </a:solidFill>
              </a:rPr>
              <a:t> de </a:t>
            </a:r>
            <a:r>
              <a:rPr lang="en-US" altLang="es-ES" sz="1400" i="1" dirty="0" err="1">
                <a:solidFill>
                  <a:srgbClr val="333333"/>
                </a:solidFill>
              </a:rPr>
              <a:t>Estadísticas</a:t>
            </a:r>
            <a:r>
              <a:rPr lang="en-US" altLang="es-ES" sz="1400" i="1" dirty="0">
                <a:solidFill>
                  <a:srgbClr val="333333"/>
                </a:solidFill>
              </a:rPr>
              <a:t>, </a:t>
            </a:r>
            <a:r>
              <a:rPr lang="en-US" altLang="es-ES" sz="1400" i="1" dirty="0" err="1">
                <a:solidFill>
                  <a:srgbClr val="333333"/>
                </a:solidFill>
              </a:rPr>
              <a:t>Encuestas</a:t>
            </a:r>
            <a:r>
              <a:rPr lang="en-US" altLang="es-ES" sz="1400" i="1" dirty="0">
                <a:solidFill>
                  <a:srgbClr val="333333"/>
                </a:solidFill>
              </a:rPr>
              <a:t> y </a:t>
            </a:r>
            <a:r>
              <a:rPr lang="en-US" altLang="es-ES" sz="1400" i="1" dirty="0" err="1">
                <a:solidFill>
                  <a:srgbClr val="333333"/>
                </a:solidFill>
              </a:rPr>
              <a:t>Censos</a:t>
            </a:r>
            <a:r>
              <a:rPr lang="en-US" altLang="es-ES" sz="1400" i="1" dirty="0">
                <a:solidFill>
                  <a:srgbClr val="333333"/>
                </a:solidFill>
              </a:rPr>
              <a:t> (www.dgeec.gov.py</a:t>
            </a:r>
            <a:r>
              <a:rPr lang="en-US" altLang="es-ES" sz="1400" i="1" dirty="0" smtClean="0">
                <a:solidFill>
                  <a:srgbClr val="333333"/>
                </a:solidFill>
              </a:rPr>
              <a:t>)</a:t>
            </a:r>
            <a:endParaRPr lang="en-US" altLang="es-ES" sz="1400" i="1" dirty="0">
              <a:solidFill>
                <a:srgbClr val="333333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83568"/>
            <a:ext cx="7048674" cy="367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889130" y="5148064"/>
            <a:ext cx="4015528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2000" i="1" dirty="0" smtClean="0">
                <a:solidFill>
                  <a:srgbClr val="4C4C4C"/>
                </a:solidFill>
              </a:rPr>
              <a:t>- “Paraguayan labor is the best we have found so far for the company worldwide” (Ignacio Ibarra – CEO FUJIKURA)</a:t>
            </a:r>
            <a:endParaRPr lang="en-US" altLang="es-ES" sz="2000" i="1" dirty="0">
              <a:solidFill>
                <a:srgbClr val="4C4C4C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5045" y="107504"/>
            <a:ext cx="5148205" cy="34063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64698" y="3441853"/>
            <a:ext cx="4176464" cy="307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10 Igual que"/>
          <p:cNvSpPr/>
          <p:nvPr/>
        </p:nvSpPr>
        <p:spPr bwMode="auto">
          <a:xfrm>
            <a:off x="11872441" y="3492525"/>
            <a:ext cx="504825" cy="504825"/>
          </a:xfrm>
          <a:prstGeom prst="mathEqual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PY"/>
          </a:p>
        </p:txBody>
      </p:sp>
      <p:sp>
        <p:nvSpPr>
          <p:cNvPr id="12" name="11 Más"/>
          <p:cNvSpPr/>
          <p:nvPr/>
        </p:nvSpPr>
        <p:spPr bwMode="auto">
          <a:xfrm>
            <a:off x="6400602" y="3275856"/>
            <a:ext cx="720725" cy="720725"/>
          </a:xfrm>
          <a:prstGeom prst="mathPlu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PY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025337" y="1763688"/>
            <a:ext cx="2879825" cy="4176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>
                <a:solidFill>
                  <a:srgbClr val="4C4C4C"/>
                </a:solidFill>
              </a:rPr>
              <a:t>Paraguay </a:t>
            </a:r>
            <a:r>
              <a:rPr lang="en-US" sz="3200" dirty="0" smtClean="0">
                <a:solidFill>
                  <a:srgbClr val="4C4C4C"/>
                </a:solidFill>
              </a:rPr>
              <a:t>is the MERCOSUR country with a lower comparative labor cost.</a:t>
            </a:r>
            <a:endParaRPr lang="en-US" sz="3200" dirty="0">
              <a:solidFill>
                <a:srgbClr val="4C4C4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94225" y="457200"/>
            <a:ext cx="7070725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666666"/>
                </a:solidFill>
              </a:rPr>
              <a:t>Business Opportunities</a:t>
            </a:r>
            <a:endParaRPr lang="en-US" sz="4800" dirty="0">
              <a:solidFill>
                <a:srgbClr val="666666"/>
              </a:solidFill>
            </a:endParaRPr>
          </a:p>
        </p:txBody>
      </p:sp>
      <p:sp>
        <p:nvSpPr>
          <p:cNvPr id="11269" name="8 Marcador de contenido"/>
          <p:cNvSpPr>
            <a:spLocks noGrp="1"/>
          </p:cNvSpPr>
          <p:nvPr>
            <p:ph idx="1"/>
          </p:nvPr>
        </p:nvSpPr>
        <p:spPr>
          <a:xfrm>
            <a:off x="812880" y="2051720"/>
            <a:ext cx="14631829" cy="603461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5400" dirty="0" smtClean="0">
                <a:solidFill>
                  <a:schemeClr val="tx1"/>
                </a:solidFill>
              </a:rPr>
              <a:t>Competitive Labor Cost</a:t>
            </a:r>
            <a:r>
              <a:rPr lang="en-US" sz="5400" dirty="0" smtClean="0">
                <a:solidFill>
                  <a:schemeClr val="tx1"/>
                </a:solidFill>
                <a:sym typeface="Symbol" pitchFamily="18" charset="2"/>
              </a:rPr>
              <a:t> </a:t>
            </a:r>
            <a:r>
              <a:rPr lang="en-US" sz="5400" dirty="0" err="1" smtClean="0">
                <a:solidFill>
                  <a:schemeClr val="tx1"/>
                </a:solidFill>
                <a:sym typeface="Symbol" pitchFamily="18" charset="2"/>
              </a:rPr>
              <a:t>succesfull</a:t>
            </a:r>
            <a:r>
              <a:rPr lang="en-US" sz="54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sym typeface="Symbol" pitchFamily="18" charset="2"/>
              </a:rPr>
              <a:t>experiencies</a:t>
            </a:r>
            <a:r>
              <a:rPr lang="en-US" sz="5400" dirty="0" smtClean="0">
                <a:solidFill>
                  <a:schemeClr val="tx1"/>
                </a:solidFill>
                <a:sym typeface="Symbol" pitchFamily="18" charset="2"/>
              </a:rPr>
              <a:t>: Telecommunications, </a:t>
            </a:r>
            <a:r>
              <a:rPr lang="en-US" sz="5400" dirty="0" err="1" smtClean="0">
                <a:solidFill>
                  <a:schemeClr val="tx1"/>
                </a:solidFill>
                <a:sym typeface="Symbol" pitchFamily="18" charset="2"/>
              </a:rPr>
              <a:t>Maquila</a:t>
            </a:r>
            <a:r>
              <a:rPr lang="en-US" sz="5400" dirty="0" smtClean="0">
                <a:solidFill>
                  <a:schemeClr val="tx1"/>
                </a:solidFill>
                <a:sym typeface="Symbol" pitchFamily="18" charset="2"/>
              </a:rPr>
              <a:t>, Assembly Factories  </a:t>
            </a:r>
            <a:r>
              <a:rPr lang="en-US" sz="5400" dirty="0" err="1" smtClean="0">
                <a:solidFill>
                  <a:schemeClr val="tx1"/>
                </a:solidFill>
                <a:sym typeface="Symbol" pitchFamily="18" charset="2"/>
              </a:rPr>
              <a:t>Maquila</a:t>
            </a:r>
            <a:r>
              <a:rPr lang="en-US" sz="5400" dirty="0" smtClean="0">
                <a:solidFill>
                  <a:schemeClr val="tx1"/>
                </a:solidFill>
                <a:sym typeface="Symbol" pitchFamily="18" charset="2"/>
              </a:rPr>
              <a:t> Regime, </a:t>
            </a:r>
            <a:r>
              <a:rPr lang="en-US" sz="5400" dirty="0" err="1" smtClean="0">
                <a:solidFill>
                  <a:schemeClr val="tx1"/>
                </a:solidFill>
                <a:sym typeface="Symbol" pitchFamily="18" charset="2"/>
              </a:rPr>
              <a:t>Autoparts</a:t>
            </a:r>
            <a:r>
              <a:rPr lang="en-US" sz="5400" dirty="0" smtClean="0">
                <a:solidFill>
                  <a:schemeClr val="tx1"/>
                </a:solidFill>
                <a:sym typeface="Symbol" pitchFamily="18" charset="2"/>
              </a:rPr>
              <a:t> Regime  shipyards, </a:t>
            </a:r>
            <a:r>
              <a:rPr lang="en-US" sz="5400" dirty="0" err="1" smtClean="0">
                <a:solidFill>
                  <a:schemeClr val="tx1"/>
                </a:solidFill>
                <a:sym typeface="Symbol" pitchFamily="18" charset="2"/>
              </a:rPr>
              <a:t>autoparts</a:t>
            </a:r>
            <a:r>
              <a:rPr lang="en-US" sz="5400" dirty="0" smtClean="0">
                <a:solidFill>
                  <a:schemeClr val="tx1"/>
                </a:solidFill>
                <a:sym typeface="Symbol" pitchFamily="18" charset="2"/>
              </a:rPr>
              <a:t>, textile, food, call center, telecommunications, banks and financial institutions.</a:t>
            </a:r>
          </a:p>
          <a:p>
            <a:endParaRPr lang="en-US" dirty="0" smtClean="0">
              <a:solidFill>
                <a:schemeClr val="tx1"/>
              </a:solidFill>
              <a:sym typeface="Symbol" pitchFamily="18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538788" y="251520"/>
            <a:ext cx="5180012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666666"/>
                </a:solidFill>
              </a:rPr>
              <a:t>Paraguay </a:t>
            </a:r>
            <a:r>
              <a:rPr lang="en-US" sz="4800" dirty="0" smtClean="0">
                <a:solidFill>
                  <a:srgbClr val="666666"/>
                </a:solidFill>
              </a:rPr>
              <a:t>in Numbers</a:t>
            </a:r>
            <a:endParaRPr lang="en-US" sz="4800" dirty="0">
              <a:solidFill>
                <a:srgbClr val="666666"/>
              </a:solidFill>
            </a:endParaRPr>
          </a:p>
        </p:txBody>
      </p:sp>
      <p:sp>
        <p:nvSpPr>
          <p:cNvPr id="13326" name="Text Box 5"/>
          <p:cNvSpPr txBox="1">
            <a:spLocks noChangeArrowheads="1"/>
          </p:cNvSpPr>
          <p:nvPr/>
        </p:nvSpPr>
        <p:spPr bwMode="auto">
          <a:xfrm>
            <a:off x="13025337" y="1763688"/>
            <a:ext cx="2879825" cy="4176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>
                <a:solidFill>
                  <a:srgbClr val="4C4C4C"/>
                </a:solidFill>
              </a:rPr>
              <a:t>Paraguay </a:t>
            </a:r>
            <a:r>
              <a:rPr lang="en-US" sz="3200" dirty="0" smtClean="0">
                <a:solidFill>
                  <a:srgbClr val="4C4C4C"/>
                </a:solidFill>
              </a:rPr>
              <a:t>is the only country in south </a:t>
            </a:r>
            <a:r>
              <a:rPr lang="en-US" sz="3200" dirty="0" err="1" smtClean="0">
                <a:solidFill>
                  <a:srgbClr val="4C4C4C"/>
                </a:solidFill>
              </a:rPr>
              <a:t>america</a:t>
            </a:r>
            <a:r>
              <a:rPr lang="en-US" sz="3200" dirty="0" smtClean="0">
                <a:solidFill>
                  <a:srgbClr val="4C4C4C"/>
                </a:solidFill>
              </a:rPr>
              <a:t> with </a:t>
            </a:r>
            <a:r>
              <a:rPr lang="en-US" sz="3200" dirty="0" smtClean="0">
                <a:solidFill>
                  <a:srgbClr val="FF0000"/>
                </a:solidFill>
              </a:rPr>
              <a:t>1.390 </a:t>
            </a:r>
            <a:r>
              <a:rPr lang="en-US" sz="3200" dirty="0">
                <a:solidFill>
                  <a:srgbClr val="FF0000"/>
                </a:solidFill>
              </a:rPr>
              <a:t>Mw </a:t>
            </a:r>
            <a:r>
              <a:rPr lang="en-US" sz="3200" dirty="0" smtClean="0">
                <a:solidFill>
                  <a:srgbClr val="FF0000"/>
                </a:solidFill>
              </a:rPr>
              <a:t>of power available now! </a:t>
            </a:r>
            <a:r>
              <a:rPr lang="en-US" sz="3200" dirty="0" smtClean="0">
                <a:solidFill>
                  <a:srgbClr val="4C4C4C"/>
                </a:solidFill>
              </a:rPr>
              <a:t>and with a lower comparative cost.</a:t>
            </a:r>
            <a:endParaRPr lang="en-US" sz="3200" dirty="0">
              <a:solidFill>
                <a:srgbClr val="4C4C4C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188347" y="8756650"/>
            <a:ext cx="534352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PY" sz="1200" b="1" i="1">
                <a:solidFill>
                  <a:srgbClr val="333333"/>
                </a:solidFill>
              </a:rPr>
              <a:t>Fuente: </a:t>
            </a:r>
            <a:r>
              <a:rPr lang="es-ES" sz="1200" b="1" i="1">
                <a:solidFill>
                  <a:srgbClr val="333333"/>
                </a:solidFill>
              </a:rPr>
              <a:t>CIER Report about Electric Tariff in Distribution January / 2012</a:t>
            </a:r>
            <a:r>
              <a:rPr lang="es-PY" sz="1200" b="1" i="1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18" name="17 Igual que"/>
          <p:cNvSpPr/>
          <p:nvPr/>
        </p:nvSpPr>
        <p:spPr bwMode="auto">
          <a:xfrm>
            <a:off x="12521282" y="3635896"/>
            <a:ext cx="504825" cy="504825"/>
          </a:xfrm>
          <a:prstGeom prst="mathEqual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PY"/>
          </a:p>
        </p:txBody>
      </p:sp>
      <p:sp>
        <p:nvSpPr>
          <p:cNvPr id="19" name="18 Más"/>
          <p:cNvSpPr/>
          <p:nvPr/>
        </p:nvSpPr>
        <p:spPr bwMode="auto">
          <a:xfrm>
            <a:off x="7552730" y="3419227"/>
            <a:ext cx="720725" cy="720725"/>
          </a:xfrm>
          <a:prstGeom prst="mathPlu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P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0122" y="1403648"/>
            <a:ext cx="49625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>
          <a:xfrm>
            <a:off x="4600402" y="3275856"/>
            <a:ext cx="1656184" cy="936104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5104458" y="5724128"/>
            <a:ext cx="1296144" cy="648072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chemeClr val="tx1"/>
              </a:solidFill>
            </a:endParaRPr>
          </a:p>
        </p:txBody>
      </p:sp>
      <p:cxnSp>
        <p:nvCxnSpPr>
          <p:cNvPr id="13" name="12 Conector recto de flecha"/>
          <p:cNvCxnSpPr>
            <a:stCxn id="8" idx="6"/>
            <a:endCxn id="13322" idx="2"/>
          </p:cNvCxnSpPr>
          <p:nvPr/>
        </p:nvCxnSpPr>
        <p:spPr>
          <a:xfrm flipV="1">
            <a:off x="6256586" y="3130550"/>
            <a:ext cx="859111" cy="6133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6" idx="6"/>
          </p:cNvCxnSpPr>
          <p:nvPr/>
        </p:nvCxnSpPr>
        <p:spPr>
          <a:xfrm>
            <a:off x="6400602" y="6048164"/>
            <a:ext cx="504056" cy="2520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4816426" y="4644009"/>
            <a:ext cx="648072" cy="864096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chemeClr val="tx1"/>
              </a:solidFill>
            </a:endParaRPr>
          </a:p>
        </p:txBody>
      </p:sp>
      <p:cxnSp>
        <p:nvCxnSpPr>
          <p:cNvPr id="12" name="11 Conector recto de flecha"/>
          <p:cNvCxnSpPr>
            <a:stCxn id="7" idx="2"/>
          </p:cNvCxnSpPr>
          <p:nvPr/>
        </p:nvCxnSpPr>
        <p:spPr>
          <a:xfrm flipH="1" flipV="1">
            <a:off x="2080147" y="4822825"/>
            <a:ext cx="2736279" cy="2532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8 CuadroTexto"/>
          <p:cNvSpPr txBox="1">
            <a:spLocks noChangeArrowheads="1"/>
          </p:cNvSpPr>
          <p:nvPr/>
        </p:nvSpPr>
        <p:spPr bwMode="auto">
          <a:xfrm>
            <a:off x="640284" y="4508500"/>
            <a:ext cx="1549911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Y" sz="2800" b="1" dirty="0" smtClean="0">
                <a:solidFill>
                  <a:schemeClr val="tx1"/>
                </a:solidFill>
              </a:rPr>
              <a:t>450 </a:t>
            </a:r>
            <a:r>
              <a:rPr lang="es-PY" sz="2800" b="1" dirty="0" err="1">
                <a:solidFill>
                  <a:schemeClr val="tx1"/>
                </a:solidFill>
              </a:rPr>
              <a:t>Mw.</a:t>
            </a:r>
            <a:endParaRPr lang="es-PY" sz="2800" b="1" dirty="0">
              <a:solidFill>
                <a:schemeClr val="tx1"/>
              </a:solidFill>
            </a:endParaRPr>
          </a:p>
        </p:txBody>
      </p:sp>
      <p:sp>
        <p:nvSpPr>
          <p:cNvPr id="13322" name="10 CuadroTexto"/>
          <p:cNvSpPr txBox="1">
            <a:spLocks noChangeArrowheads="1"/>
          </p:cNvSpPr>
          <p:nvPr/>
        </p:nvSpPr>
        <p:spPr bwMode="auto">
          <a:xfrm>
            <a:off x="6441009" y="2636838"/>
            <a:ext cx="13493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Y" sz="2800" b="1" dirty="0">
                <a:solidFill>
                  <a:schemeClr val="tx1"/>
                </a:solidFill>
              </a:rPr>
              <a:t>30 </a:t>
            </a:r>
            <a:r>
              <a:rPr lang="es-PY" sz="2800" b="1" dirty="0" err="1">
                <a:solidFill>
                  <a:schemeClr val="tx1"/>
                </a:solidFill>
              </a:rPr>
              <a:t>Mw.</a:t>
            </a:r>
            <a:endParaRPr lang="es-PY" sz="2800" b="1" dirty="0">
              <a:solidFill>
                <a:schemeClr val="tx1"/>
              </a:solidFill>
            </a:endParaRPr>
          </a:p>
        </p:txBody>
      </p:sp>
      <p:sp>
        <p:nvSpPr>
          <p:cNvPr id="13321" name="9 CuadroTexto"/>
          <p:cNvSpPr txBox="1">
            <a:spLocks noChangeArrowheads="1"/>
          </p:cNvSpPr>
          <p:nvPr/>
        </p:nvSpPr>
        <p:spPr bwMode="auto">
          <a:xfrm>
            <a:off x="6832650" y="6012160"/>
            <a:ext cx="1527982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Y" sz="2800" b="1" dirty="0" smtClean="0">
                <a:solidFill>
                  <a:schemeClr val="tx1"/>
                </a:solidFill>
              </a:rPr>
              <a:t>100 </a:t>
            </a:r>
            <a:r>
              <a:rPr lang="es-PY" sz="2800" b="1" dirty="0" err="1">
                <a:solidFill>
                  <a:schemeClr val="tx1"/>
                </a:solidFill>
              </a:rPr>
              <a:t>Mw</a:t>
            </a:r>
            <a:r>
              <a:rPr lang="es-PY" dirty="0" err="1">
                <a:solidFill>
                  <a:schemeClr val="tx1"/>
                </a:solidFill>
              </a:rPr>
              <a:t>.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6184578" y="4283968"/>
            <a:ext cx="648072" cy="1224136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chemeClr val="tx1"/>
              </a:solidFill>
            </a:endParaRPr>
          </a:p>
        </p:txBody>
      </p:sp>
      <p:cxnSp>
        <p:nvCxnSpPr>
          <p:cNvPr id="26" name="25 Conector recto de flecha"/>
          <p:cNvCxnSpPr>
            <a:stCxn id="25" idx="6"/>
            <a:endCxn id="27" idx="1"/>
          </p:cNvCxnSpPr>
          <p:nvPr/>
        </p:nvCxnSpPr>
        <p:spPr>
          <a:xfrm>
            <a:off x="6832650" y="4896036"/>
            <a:ext cx="144016" cy="665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10 CuadroTexto"/>
          <p:cNvSpPr txBox="1">
            <a:spLocks noChangeArrowheads="1"/>
          </p:cNvSpPr>
          <p:nvPr/>
        </p:nvSpPr>
        <p:spPr bwMode="auto">
          <a:xfrm>
            <a:off x="6976666" y="4716016"/>
            <a:ext cx="1549911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Y" sz="2800" b="1" dirty="0" smtClean="0">
                <a:solidFill>
                  <a:schemeClr val="tx1"/>
                </a:solidFill>
              </a:rPr>
              <a:t>500 </a:t>
            </a:r>
            <a:r>
              <a:rPr lang="es-PY" sz="2800" b="1" dirty="0" err="1">
                <a:solidFill>
                  <a:schemeClr val="tx1"/>
                </a:solidFill>
              </a:rPr>
              <a:t>Mw.</a:t>
            </a:r>
            <a:endParaRPr lang="es-PY" sz="2800" b="1" dirty="0">
              <a:solidFill>
                <a:schemeClr val="tx1"/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3232250" y="3059831"/>
            <a:ext cx="936104" cy="720081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chemeClr val="tx1"/>
              </a:solidFill>
            </a:endParaRPr>
          </a:p>
        </p:txBody>
      </p:sp>
      <p:cxnSp>
        <p:nvCxnSpPr>
          <p:cNvPr id="31" name="30 Conector recto de flecha"/>
          <p:cNvCxnSpPr>
            <a:stCxn id="30" idx="2"/>
          </p:cNvCxnSpPr>
          <p:nvPr/>
        </p:nvCxnSpPr>
        <p:spPr>
          <a:xfrm flipH="1">
            <a:off x="2079825" y="3419872"/>
            <a:ext cx="1152425" cy="251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8 CuadroTexto"/>
          <p:cNvSpPr txBox="1">
            <a:spLocks noChangeArrowheads="1"/>
          </p:cNvSpPr>
          <p:nvPr/>
        </p:nvSpPr>
        <p:spPr bwMode="auto">
          <a:xfrm>
            <a:off x="639962" y="3130699"/>
            <a:ext cx="1349537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Y" sz="2800" b="1" dirty="0" smtClean="0">
                <a:solidFill>
                  <a:schemeClr val="tx1"/>
                </a:solidFill>
              </a:rPr>
              <a:t>10 </a:t>
            </a:r>
            <a:r>
              <a:rPr lang="es-PY" sz="2800" b="1" dirty="0" err="1">
                <a:solidFill>
                  <a:schemeClr val="tx1"/>
                </a:solidFill>
              </a:rPr>
              <a:t>Mw.</a:t>
            </a:r>
            <a:endParaRPr lang="es-PY" sz="2800" b="1" dirty="0">
              <a:solidFill>
                <a:schemeClr val="tx1"/>
              </a:solidFill>
            </a:endParaRPr>
          </a:p>
        </p:txBody>
      </p:sp>
      <p:sp>
        <p:nvSpPr>
          <p:cNvPr id="33" name="32 Elipse"/>
          <p:cNvSpPr/>
          <p:nvPr/>
        </p:nvSpPr>
        <p:spPr>
          <a:xfrm>
            <a:off x="5464498" y="4788025"/>
            <a:ext cx="504056" cy="576064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chemeClr val="tx1"/>
              </a:solidFill>
            </a:endParaRPr>
          </a:p>
        </p:txBody>
      </p:sp>
      <p:cxnSp>
        <p:nvCxnSpPr>
          <p:cNvPr id="34" name="33 Conector recto de flecha"/>
          <p:cNvCxnSpPr>
            <a:stCxn id="33" idx="4"/>
          </p:cNvCxnSpPr>
          <p:nvPr/>
        </p:nvCxnSpPr>
        <p:spPr>
          <a:xfrm flipH="1">
            <a:off x="2232547" y="5364089"/>
            <a:ext cx="3483979" cy="6727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8 CuadroTexto"/>
          <p:cNvSpPr txBox="1">
            <a:spLocks noChangeArrowheads="1"/>
          </p:cNvSpPr>
          <p:nvPr/>
        </p:nvSpPr>
        <p:spPr bwMode="auto">
          <a:xfrm>
            <a:off x="792684" y="5722466"/>
            <a:ext cx="1549911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Y" sz="2800" b="1" dirty="0" smtClean="0">
                <a:solidFill>
                  <a:schemeClr val="tx1"/>
                </a:solidFill>
              </a:rPr>
              <a:t>300 </a:t>
            </a:r>
            <a:r>
              <a:rPr lang="es-PY" sz="2800" b="1" dirty="0" err="1">
                <a:solidFill>
                  <a:schemeClr val="tx1"/>
                </a:solidFill>
              </a:rPr>
              <a:t>Mw.</a:t>
            </a:r>
            <a:endParaRPr lang="es-PY" sz="2800" b="1" dirty="0">
              <a:solidFill>
                <a:schemeClr val="tx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63898" y="1043608"/>
            <a:ext cx="4392488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es-PY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(MVA) 220 Kv</a:t>
            </a:r>
            <a:endParaRPr lang="es-PY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9" name="4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22248861"/>
              </p:ext>
            </p:extLst>
          </p:nvPr>
        </p:nvGraphicFramePr>
        <p:xfrm>
          <a:off x="8488834" y="1331640"/>
          <a:ext cx="41044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94225" y="457200"/>
            <a:ext cx="7070725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666666"/>
                </a:solidFill>
              </a:rPr>
              <a:t>Business Opportunities</a:t>
            </a:r>
            <a:endParaRPr lang="en-US" sz="4800" dirty="0">
              <a:solidFill>
                <a:srgbClr val="66666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8 Marcador de contenido"/>
          <p:cNvSpPr>
            <a:spLocks noGrp="1"/>
          </p:cNvSpPr>
          <p:nvPr>
            <p:ph idx="1"/>
          </p:nvPr>
        </p:nvSpPr>
        <p:spPr>
          <a:xfrm>
            <a:off x="812880" y="1403648"/>
            <a:ext cx="14631829" cy="603461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4800" dirty="0" smtClean="0">
                <a:solidFill>
                  <a:schemeClr val="tx1"/>
                </a:solidFill>
              </a:rPr>
              <a:t>Industrial complex</a:t>
            </a:r>
            <a:r>
              <a:rPr lang="en-US" sz="4800" dirty="0" smtClean="0">
                <a:solidFill>
                  <a:schemeClr val="tx1"/>
                </a:solidFill>
                <a:sym typeface="Symbol" pitchFamily="18" charset="2"/>
              </a:rPr>
              <a:t> successful stories: </a:t>
            </a:r>
            <a:r>
              <a:rPr lang="en-US" sz="4800" dirty="0" err="1" smtClean="0">
                <a:solidFill>
                  <a:schemeClr val="tx1"/>
                </a:solidFill>
                <a:sym typeface="Symbol" pitchFamily="18" charset="2"/>
              </a:rPr>
              <a:t>electrointensive</a:t>
            </a:r>
            <a:r>
              <a:rPr lang="en-US" sz="4800" dirty="0" smtClean="0">
                <a:solidFill>
                  <a:schemeClr val="tx1"/>
                </a:solidFill>
                <a:sym typeface="Symbol" pitchFamily="18" charset="2"/>
              </a:rPr>
              <a:t> industries  60/90 Act, </a:t>
            </a:r>
            <a:r>
              <a:rPr lang="en-US" sz="4800" dirty="0" err="1" smtClean="0">
                <a:solidFill>
                  <a:schemeClr val="tx1"/>
                </a:solidFill>
                <a:sym typeface="Symbol" pitchFamily="18" charset="2"/>
              </a:rPr>
              <a:t>Autoparts</a:t>
            </a:r>
            <a:r>
              <a:rPr lang="en-US" sz="48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sym typeface="Symbol" pitchFamily="18" charset="2"/>
              </a:rPr>
              <a:t>Regime,High</a:t>
            </a:r>
            <a:r>
              <a:rPr lang="en-US" sz="4800" dirty="0" smtClean="0">
                <a:solidFill>
                  <a:schemeClr val="tx1"/>
                </a:solidFill>
                <a:sym typeface="Symbol" pitchFamily="18" charset="2"/>
              </a:rPr>
              <a:t> Tech Assembly Act  yarn, textile, steel mill, others.</a:t>
            </a:r>
          </a:p>
          <a:p>
            <a:pPr>
              <a:buFont typeface="Wingdings" pitchFamily="2" charset="2"/>
              <a:buChar char="ü"/>
            </a:pPr>
            <a:r>
              <a:rPr lang="en-US" sz="4800" dirty="0" smtClean="0">
                <a:solidFill>
                  <a:schemeClr val="tx1"/>
                </a:solidFill>
                <a:sym typeface="Symbol" pitchFamily="18" charset="2"/>
              </a:rPr>
              <a:t>Heavier industries shipyards, transmission towers, others.</a:t>
            </a:r>
          </a:p>
          <a:p>
            <a:pPr>
              <a:buFont typeface="Wingdings" pitchFamily="2" charset="2"/>
              <a:buChar char="ü"/>
            </a:pPr>
            <a:r>
              <a:rPr lang="en-US" sz="4800" dirty="0" smtClean="0">
                <a:solidFill>
                  <a:schemeClr val="tx1"/>
                </a:solidFill>
                <a:sym typeface="Symbol" pitchFamily="18" charset="2"/>
              </a:rPr>
              <a:t>Energy substitution  items for family and industrial cooking Assembly Regime.</a:t>
            </a:r>
          </a:p>
          <a:p>
            <a:endParaRPr lang="en-US" dirty="0" smtClean="0">
              <a:solidFill>
                <a:schemeClr val="tx1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12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41450" y="2722563"/>
            <a:ext cx="7213600" cy="94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000" b="1" dirty="0" smtClean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  <a:endParaRPr lang="en-US" sz="6000" b="1" dirty="0">
              <a:solidFill>
                <a:srgbClr val="66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665288" y="3905250"/>
            <a:ext cx="5022850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>
                <a:solidFill>
                  <a:srgbClr val="666666"/>
                </a:solidFill>
              </a:rPr>
              <a:t>Preferential Access to important markets</a:t>
            </a:r>
            <a:endParaRPr lang="en-US" sz="4000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656186" y="4202237"/>
            <a:ext cx="7669212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5000" dirty="0">
                <a:solidFill>
                  <a:srgbClr val="4C4C4C"/>
                </a:solidFill>
              </a:rPr>
              <a:t>Land of Opportunities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864098" y="2195736"/>
            <a:ext cx="6391275" cy="86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1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PARAGUAY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6906" y="1080737"/>
            <a:ext cx="6408346" cy="493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12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088234" y="457200"/>
            <a:ext cx="5180012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Access to Markets</a:t>
            </a:r>
            <a:endParaRPr 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389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110" y="1527013"/>
            <a:ext cx="4089094" cy="44131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2489" y="1475656"/>
            <a:ext cx="3024177" cy="2016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" name="18 Igual que"/>
          <p:cNvSpPr/>
          <p:nvPr/>
        </p:nvSpPr>
        <p:spPr bwMode="auto">
          <a:xfrm>
            <a:off x="13312601" y="3347095"/>
            <a:ext cx="504825" cy="504825"/>
          </a:xfrm>
          <a:prstGeom prst="mathEqual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PY"/>
          </a:p>
        </p:txBody>
      </p:sp>
      <p:sp>
        <p:nvSpPr>
          <p:cNvPr id="20" name="19 Más"/>
          <p:cNvSpPr/>
          <p:nvPr/>
        </p:nvSpPr>
        <p:spPr bwMode="auto">
          <a:xfrm>
            <a:off x="4455741" y="3275211"/>
            <a:ext cx="720725" cy="720725"/>
          </a:xfrm>
          <a:prstGeom prst="mathPlu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PY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889434" y="1763688"/>
            <a:ext cx="2016224" cy="42160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i="1" dirty="0" smtClean="0">
                <a:solidFill>
                  <a:srgbClr val="333333"/>
                </a:solidFill>
                <a:ea typeface="ＭＳ Ｐゴシック" pitchFamily="32" charset="-128"/>
              </a:rPr>
              <a:t>Access to important markets through industrial process or value added in Paraguay</a:t>
            </a:r>
            <a:endParaRPr lang="en-US" sz="3200" i="1" dirty="0">
              <a:solidFill>
                <a:srgbClr val="333333"/>
              </a:solidFill>
              <a:ea typeface="ＭＳ Ｐゴシック" pitchFamily="32" charset="-128"/>
            </a:endParaRPr>
          </a:p>
        </p:txBody>
      </p:sp>
      <p:sp>
        <p:nvSpPr>
          <p:cNvPr id="14" name="13 Más"/>
          <p:cNvSpPr/>
          <p:nvPr/>
        </p:nvSpPr>
        <p:spPr bwMode="auto">
          <a:xfrm>
            <a:off x="8560197" y="3275211"/>
            <a:ext cx="720725" cy="720725"/>
          </a:xfrm>
          <a:prstGeom prst="mathPlu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PY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464894" y="3923928"/>
            <a:ext cx="2735908" cy="1811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2000" i="1" dirty="0">
                <a:solidFill>
                  <a:srgbClr val="333333"/>
                </a:solidFill>
                <a:ea typeface="ＭＳ Ｐゴシック" pitchFamily="32" charset="-128"/>
              </a:rPr>
              <a:t>Starting in 2014, Paraguay will be the only country in MERCOSUR with preferential access to the </a:t>
            </a:r>
            <a:r>
              <a:rPr lang="en-US" altLang="es-ES" sz="2000" i="1" dirty="0" smtClean="0">
                <a:solidFill>
                  <a:srgbClr val="333333"/>
                </a:solidFill>
                <a:ea typeface="ＭＳ Ｐゴシック" pitchFamily="32" charset="-128"/>
              </a:rPr>
              <a:t>EU – GSP+</a:t>
            </a:r>
            <a:endParaRPr lang="en-US" altLang="es-ES" sz="2000" i="1" dirty="0">
              <a:solidFill>
                <a:srgbClr val="333333"/>
              </a:solidFill>
              <a:ea typeface="ＭＳ Ｐゴシック" pitchFamily="32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2285" y="4283968"/>
            <a:ext cx="10001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68954" y="1187624"/>
            <a:ext cx="2952328" cy="21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84978" y="3923928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9568954" y="5796136"/>
            <a:ext cx="292900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/>
                </a:solidFill>
              </a:rPr>
              <a:t>Russia and other countries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496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927995" y="2555776"/>
            <a:ext cx="7848871" cy="1717383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544254" indent="-544254" algn="just" defTabSz="145134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endParaRPr lang="en-US" sz="4800" dirty="0" smtClean="0">
              <a:solidFill>
                <a:prstClr val="black"/>
              </a:solidFill>
              <a:latin typeface="Calibri"/>
              <a:ea typeface="+mn-ea"/>
              <a:sym typeface="Symbol" pitchFamily="18" charset="2"/>
            </a:endParaRPr>
          </a:p>
          <a:p>
            <a:pPr marL="544254" indent="-544254" algn="just" defTabSz="145134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endParaRPr lang="en-US" sz="4800" dirty="0">
              <a:solidFill>
                <a:prstClr val="black"/>
              </a:solidFill>
              <a:latin typeface="Calibri"/>
              <a:ea typeface="+mn-ea"/>
              <a:sym typeface="Symbol" pitchFamily="18" charset="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14" y="251520"/>
            <a:ext cx="2880320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755" y="2195736"/>
            <a:ext cx="7190336" cy="4896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72210" y="251520"/>
            <a:ext cx="12547178" cy="1501775"/>
          </a:xfrm>
        </p:spPr>
        <p:txBody>
          <a:bodyPr/>
          <a:lstStyle/>
          <a:p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</a:rPr>
              <a:t>MERCOSUR</a:t>
            </a:r>
            <a:br>
              <a:rPr lang="en-US" sz="4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PARAGUAY, Brazil, Argentina, Uruguay, Venezuela y Bolivia*</a:t>
            </a:r>
            <a:b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and Chile, Colombia, Peru, Ecuador, Guyana y Surinam as associates countries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PY" sz="4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7768754" y="2123728"/>
            <a:ext cx="7434610" cy="5112568"/>
          </a:xfrm>
        </p:spPr>
        <p:txBody>
          <a:bodyPr/>
          <a:lstStyle/>
          <a:p>
            <a:pPr marL="95250" indent="-95250">
              <a:tabLst>
                <a:tab pos="95250" algn="l"/>
              </a:tabLst>
            </a:pPr>
            <a:r>
              <a:rPr lang="en-US" sz="48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Comparative Advantages provided by the ¨Rules of Origin¨ (40% required national components and y 60% Extra Zone imported components allowed in product).</a:t>
            </a:r>
          </a:p>
          <a:p>
            <a:endParaRPr lang="es-PY" sz="4400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792090" y="2051720"/>
            <a:ext cx="5040560" cy="3521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b="1" smtClean="0">
                <a:solidFill>
                  <a:srgbClr val="333333"/>
                </a:solidFill>
              </a:rPr>
              <a:t>Necessary regional (MERCOSUR) content %</a:t>
            </a:r>
            <a:endParaRPr lang="en-US" altLang="es-ES" b="1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3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14" y="251520"/>
            <a:ext cx="28803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95946" y="1759011"/>
            <a:ext cx="2313454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1400" dirty="0" err="1" smtClean="0">
                <a:solidFill>
                  <a:schemeClr val="tx1"/>
                </a:solidFill>
              </a:rPr>
              <a:t>Russia</a:t>
            </a:r>
            <a:r>
              <a:rPr lang="es-PY" sz="1400" dirty="0" smtClean="0">
                <a:solidFill>
                  <a:schemeClr val="tx1"/>
                </a:solidFill>
              </a:rPr>
              <a:t> and </a:t>
            </a:r>
            <a:r>
              <a:rPr lang="es-PY" sz="1400" dirty="0" err="1" smtClean="0">
                <a:solidFill>
                  <a:schemeClr val="tx1"/>
                </a:solidFill>
              </a:rPr>
              <a:t>other</a:t>
            </a:r>
            <a:r>
              <a:rPr lang="es-PY" sz="1400" dirty="0" smtClean="0">
                <a:solidFill>
                  <a:schemeClr val="tx1"/>
                </a:solidFill>
              </a:rPr>
              <a:t> </a:t>
            </a:r>
            <a:r>
              <a:rPr lang="es-PY" sz="1400" dirty="0" err="1" smtClean="0">
                <a:solidFill>
                  <a:schemeClr val="tx1"/>
                </a:solidFill>
              </a:rPr>
              <a:t>countries</a:t>
            </a:r>
            <a:endParaRPr lang="es-PY" sz="1400" dirty="0">
              <a:solidFill>
                <a:schemeClr val="tx1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088234" y="251520"/>
            <a:ext cx="12331154" cy="150177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Russia and others Countries</a:t>
            </a:r>
            <a:br>
              <a:rPr lang="en-US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Generalized System of Preferences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812800" y="2139950"/>
            <a:ext cx="14156754" cy="5024338"/>
          </a:xfrm>
        </p:spPr>
        <p:txBody>
          <a:bodyPr/>
          <a:lstStyle/>
          <a:p>
            <a:pPr marL="544254" indent="-544254" algn="just" defTabSz="145134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sz="44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Russian Federation: preferential access to 407 million tons of frozen beef and 400 million tons of pork.</a:t>
            </a:r>
          </a:p>
          <a:p>
            <a:pPr marL="544254" indent="-544254" algn="just" defTabSz="145134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sz="44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Tariff liberalization provided by developed countries (Australia, Bulgaria, Canada, European Union, United States of America, Russian Federation, Hungary, Japan, Norway, New Zealand, Poland, Czech Republic, Slovak Republic, Switzerland and Turkey).</a:t>
            </a:r>
          </a:p>
          <a:p>
            <a:endParaRPr lang="es-PY" sz="4000" dirty="0"/>
          </a:p>
        </p:txBody>
      </p:sp>
    </p:spTree>
    <p:extLst>
      <p:ext uri="{BB962C8B-B14F-4D97-AF65-F5344CB8AC3E}">
        <p14:creationId xmlns:p14="http://schemas.microsoft.com/office/powerpoint/2010/main" xmlns="" val="208205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14" y="179512"/>
            <a:ext cx="28803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088234" y="261913"/>
            <a:ext cx="12331154" cy="1501775"/>
          </a:xfrm>
        </p:spPr>
        <p:txBody>
          <a:bodyPr/>
          <a:lstStyle/>
          <a:p>
            <a:pPr>
              <a:tabLst>
                <a:tab pos="0" algn="l"/>
                <a:tab pos="457145" algn="l"/>
                <a:tab pos="914291" algn="l"/>
                <a:tab pos="1371436" algn="l"/>
                <a:tab pos="1828581" algn="l"/>
                <a:tab pos="2285726" algn="l"/>
                <a:tab pos="2742873" algn="l"/>
                <a:tab pos="3200018" algn="l"/>
                <a:tab pos="3657162" algn="l"/>
                <a:tab pos="4114309" algn="l"/>
                <a:tab pos="4571454" algn="l"/>
                <a:tab pos="5028599" algn="l"/>
                <a:tab pos="5485744" algn="l"/>
                <a:tab pos="5942890" algn="l"/>
                <a:tab pos="6400035" algn="l"/>
                <a:tab pos="6857180" algn="l"/>
                <a:tab pos="7314325" algn="l"/>
                <a:tab pos="7771471" algn="l"/>
                <a:tab pos="8228616" algn="l"/>
                <a:tab pos="8685761" algn="l"/>
                <a:tab pos="9142908" algn="l"/>
              </a:tabLst>
            </a:pPr>
            <a:r>
              <a:rPr lang="en-US" sz="4400" dirty="0" smtClean="0">
                <a:solidFill>
                  <a:srgbClr val="666666"/>
                </a:solidFill>
              </a:rPr>
              <a:t>Latin American Integration Association - ALADI </a:t>
            </a:r>
            <a:br>
              <a:rPr lang="en-US" sz="4400" dirty="0" smtClean="0">
                <a:solidFill>
                  <a:srgbClr val="666666"/>
                </a:solidFill>
              </a:rPr>
            </a:br>
            <a:r>
              <a:rPr lang="en-US" sz="2400" dirty="0" smtClean="0">
                <a:solidFill>
                  <a:srgbClr val="666666"/>
                </a:solidFill>
              </a:rPr>
              <a:t>Argentina, Bolivia, Brazil, Chile, Colombia, Cuba, Ecuador, Mexico, Panama, </a:t>
            </a:r>
            <a:br>
              <a:rPr lang="en-US" sz="2400" dirty="0" smtClean="0">
                <a:solidFill>
                  <a:srgbClr val="666666"/>
                </a:solidFill>
              </a:rPr>
            </a:br>
            <a:r>
              <a:rPr lang="en-US" sz="2400" dirty="0" smtClean="0">
                <a:solidFill>
                  <a:srgbClr val="666666"/>
                </a:solidFill>
              </a:rPr>
              <a:t>Paraguay, Peru, Uruguay and Venezuela</a:t>
            </a:r>
            <a:endParaRPr lang="es-PY" sz="2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812800" y="2139950"/>
            <a:ext cx="14228762" cy="5096346"/>
          </a:xfrm>
        </p:spPr>
        <p:txBody>
          <a:bodyPr/>
          <a:lstStyle/>
          <a:p>
            <a:pPr marL="544254" indent="-544254" algn="just" defTabSz="145134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sz="48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Tariff Liberalization of approximately 90% of the regional trade.</a:t>
            </a:r>
          </a:p>
          <a:p>
            <a:pPr marL="544254" indent="-544254" algn="just" defTabSz="145134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endParaRPr lang="en-US" sz="4800" dirty="0" smtClean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marL="544254" indent="-544254" algn="just" defTabSz="145134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sz="4800" i="1" u="sng" dirty="0" smtClean="0">
                <a:solidFill>
                  <a:srgbClr val="FF0000"/>
                </a:solidFill>
                <a:latin typeface="Calibri"/>
                <a:sym typeface="Symbol" pitchFamily="18" charset="2"/>
              </a:rPr>
              <a:t>Tariff Liberalization: Chile 2014, Bolivia 2014, Ecuador, Colombia and Venezuela 2018, Peru 2019.</a:t>
            </a:r>
          </a:p>
          <a:p>
            <a:endParaRPr lang="es-PY" sz="4400" dirty="0"/>
          </a:p>
        </p:txBody>
      </p:sp>
    </p:spTree>
    <p:extLst>
      <p:ext uri="{BB962C8B-B14F-4D97-AF65-F5344CB8AC3E}">
        <p14:creationId xmlns:p14="http://schemas.microsoft.com/office/powerpoint/2010/main" xmlns="" val="966651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927995" y="827584"/>
            <a:ext cx="14473607" cy="120865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buClrTx/>
              <a:tabLst>
                <a:tab pos="0" algn="l"/>
                <a:tab pos="457145" algn="l"/>
                <a:tab pos="914291" algn="l"/>
                <a:tab pos="1371436" algn="l"/>
                <a:tab pos="1828581" algn="l"/>
                <a:tab pos="2285726" algn="l"/>
                <a:tab pos="2742873" algn="l"/>
                <a:tab pos="3200018" algn="l"/>
                <a:tab pos="3657162" algn="l"/>
                <a:tab pos="4114309" algn="l"/>
                <a:tab pos="4571454" algn="l"/>
                <a:tab pos="5028599" algn="l"/>
                <a:tab pos="5485744" algn="l"/>
                <a:tab pos="5942890" algn="l"/>
                <a:tab pos="6400035" algn="l"/>
                <a:tab pos="6857180" algn="l"/>
                <a:tab pos="7314325" algn="l"/>
                <a:tab pos="7771471" algn="l"/>
                <a:tab pos="8228616" algn="l"/>
                <a:tab pos="8685761" algn="l"/>
                <a:tab pos="9142908" algn="l"/>
              </a:tabLst>
            </a:pPr>
            <a:endParaRPr lang="en-US" sz="39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ClrTx/>
              <a:tabLst>
                <a:tab pos="0" algn="l"/>
                <a:tab pos="457145" algn="l"/>
                <a:tab pos="914291" algn="l"/>
                <a:tab pos="1371436" algn="l"/>
                <a:tab pos="1828581" algn="l"/>
                <a:tab pos="2285726" algn="l"/>
                <a:tab pos="2742873" algn="l"/>
                <a:tab pos="3200018" algn="l"/>
                <a:tab pos="3657162" algn="l"/>
                <a:tab pos="4114309" algn="l"/>
                <a:tab pos="4571454" algn="l"/>
                <a:tab pos="5028599" algn="l"/>
                <a:tab pos="5485744" algn="l"/>
                <a:tab pos="5942890" algn="l"/>
                <a:tab pos="6400035" algn="l"/>
                <a:tab pos="6857180" algn="l"/>
                <a:tab pos="7314325" algn="l"/>
                <a:tab pos="7771471" algn="l"/>
                <a:tab pos="8228616" algn="l"/>
                <a:tab pos="8685761" algn="l"/>
                <a:tab pos="9142908" algn="l"/>
              </a:tabLst>
            </a:pPr>
            <a:endParaRPr lang="en-US" sz="39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14" y="251520"/>
            <a:ext cx="2880320" cy="1440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088234" y="251520"/>
            <a:ext cx="12331154" cy="150177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European Union – EU</a:t>
            </a:r>
            <a:br>
              <a:rPr lang="en-US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5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Generalized System of Preferences – GSP+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67954" y="2139950"/>
            <a:ext cx="14851434" cy="5096346"/>
          </a:xfrm>
        </p:spPr>
        <p:txBody>
          <a:bodyPr/>
          <a:lstStyle/>
          <a:p>
            <a:pPr marL="544254" indent="-544254" algn="just" defTabSz="145134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sz="48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GSP+ provides tariff liberalization to exporting to the European Union (28 countries) for over 6,000 products. </a:t>
            </a:r>
          </a:p>
          <a:p>
            <a:pPr marL="544254" indent="-544254" algn="just" defTabSz="145134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sz="48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Some products included in the GSP+: natural juices, vegetables, tobacco, wood, vegetable oils, leather, textiles.</a:t>
            </a:r>
          </a:p>
          <a:p>
            <a:pPr marL="544254" indent="-544254" algn="just" defTabSz="1451345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sz="48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GSP+ extended to 2024 for Paraguay.</a:t>
            </a:r>
            <a:endParaRPr lang="es-PY" sz="4400" dirty="0"/>
          </a:p>
        </p:txBody>
      </p:sp>
    </p:spTree>
    <p:extLst>
      <p:ext uri="{BB962C8B-B14F-4D97-AF65-F5344CB8AC3E}">
        <p14:creationId xmlns:p14="http://schemas.microsoft.com/office/powerpoint/2010/main" xmlns="" val="2914312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94225" y="457200"/>
            <a:ext cx="7070725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666666"/>
                </a:solidFill>
              </a:rPr>
              <a:t>Business Opportunities</a:t>
            </a:r>
            <a:endParaRPr lang="en-US" sz="4800" dirty="0">
              <a:solidFill>
                <a:srgbClr val="66666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110" y="0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8 Marcador de contenido"/>
          <p:cNvSpPr>
            <a:spLocks noGrp="1"/>
          </p:cNvSpPr>
          <p:nvPr>
            <p:ph idx="1"/>
          </p:nvPr>
        </p:nvSpPr>
        <p:spPr>
          <a:xfrm>
            <a:off x="812880" y="1835696"/>
            <a:ext cx="14631829" cy="560256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000" dirty="0" smtClean="0">
                <a:solidFill>
                  <a:schemeClr val="tx1"/>
                </a:solidFill>
                <a:sym typeface="Symbol" pitchFamily="18" charset="2"/>
              </a:rPr>
              <a:t>International Co. taking advantage of GSP+ and bilateral preferences to access the EU a</a:t>
            </a:r>
            <a:r>
              <a:rPr lang="en-US" sz="4000" dirty="0" smtClean="0">
                <a:solidFill>
                  <a:schemeClr val="tx1"/>
                </a:solidFill>
              </a:rPr>
              <a:t>nd other markets </a:t>
            </a:r>
            <a:r>
              <a:rPr lang="en-US" sz="4000" dirty="0" smtClean="0">
                <a:solidFill>
                  <a:schemeClr val="tx1"/>
                </a:solidFill>
                <a:sym typeface="Symbol" pitchFamily="18" charset="2"/>
              </a:rPr>
              <a:t> oilseed industries , paper companies, food processing companies, others.</a:t>
            </a:r>
          </a:p>
          <a:p>
            <a:endParaRPr lang="en-US" sz="4000" dirty="0" smtClean="0">
              <a:solidFill>
                <a:schemeClr val="tx1"/>
              </a:solidFill>
              <a:sym typeface="Symbol" pitchFamily="18" charset="2"/>
            </a:endParaRPr>
          </a:p>
          <a:p>
            <a:pPr>
              <a:buFont typeface="Wingdings" pitchFamily="2" charset="2"/>
              <a:buChar char="ü"/>
            </a:pPr>
            <a:r>
              <a:rPr lang="en-US" sz="4000" dirty="0" smtClean="0">
                <a:solidFill>
                  <a:schemeClr val="tx1"/>
                </a:solidFill>
                <a:sym typeface="Symbol" pitchFamily="18" charset="2"/>
              </a:rPr>
              <a:t>International Co. taking advantage of cost and Rule of Origin producing in Paraguay for other markets of MERCOSUR.   textile, plastic industry, metalwork, yarn, steel mills, others.</a:t>
            </a:r>
          </a:p>
          <a:p>
            <a:endParaRPr lang="es-PY" sz="4000" dirty="0" smtClean="0">
              <a:solidFill>
                <a:schemeClr val="tx1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41450" y="2722563"/>
            <a:ext cx="7213600" cy="94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000" b="1" dirty="0" smtClean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  <a:endParaRPr lang="en-US" sz="6000" b="1" dirty="0">
              <a:solidFill>
                <a:srgbClr val="66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665288" y="3905250"/>
            <a:ext cx="5022850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>
                <a:solidFill>
                  <a:srgbClr val="666666"/>
                </a:solidFill>
              </a:rPr>
              <a:t>Competitive Tax Scheme</a:t>
            </a:r>
            <a:endParaRPr lang="en-US" sz="4000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5964238" y="457200"/>
            <a:ext cx="4330700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666666"/>
                </a:solidFill>
              </a:rPr>
              <a:t>Tax Scheme</a:t>
            </a:r>
            <a:endParaRPr lang="en-US" sz="4800" dirty="0">
              <a:solidFill>
                <a:srgbClr val="666666"/>
              </a:solidFill>
            </a:endParaRPr>
          </a:p>
        </p:txBody>
      </p:sp>
      <p:sp>
        <p:nvSpPr>
          <p:cNvPr id="29737" name="Text Box 86"/>
          <p:cNvSpPr txBox="1">
            <a:spLocks noChangeArrowheads="1"/>
          </p:cNvSpPr>
          <p:nvPr/>
        </p:nvSpPr>
        <p:spPr bwMode="auto">
          <a:xfrm>
            <a:off x="12187609" y="1403648"/>
            <a:ext cx="3430017" cy="44033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s-PY" sz="4000" i="1" dirty="0">
                <a:solidFill>
                  <a:srgbClr val="333333"/>
                </a:solidFill>
              </a:rPr>
              <a:t>Paraguay </a:t>
            </a:r>
            <a:r>
              <a:rPr lang="es-PY" sz="4000" i="1" dirty="0" smtClean="0">
                <a:solidFill>
                  <a:srgbClr val="333333"/>
                </a:solidFill>
              </a:rPr>
              <a:t>has </a:t>
            </a:r>
            <a:r>
              <a:rPr lang="es-PY" sz="4000" i="1" dirty="0" err="1" smtClean="0">
                <a:solidFill>
                  <a:srgbClr val="333333"/>
                </a:solidFill>
              </a:rPr>
              <a:t>the</a:t>
            </a:r>
            <a:r>
              <a:rPr lang="es-PY" sz="4000" i="1" dirty="0" smtClean="0">
                <a:solidFill>
                  <a:srgbClr val="333333"/>
                </a:solidFill>
              </a:rPr>
              <a:t> </a:t>
            </a:r>
            <a:r>
              <a:rPr lang="es-PY" sz="4000" i="1" dirty="0" err="1" smtClean="0">
                <a:solidFill>
                  <a:srgbClr val="333333"/>
                </a:solidFill>
              </a:rPr>
              <a:t>most</a:t>
            </a:r>
            <a:r>
              <a:rPr lang="es-PY" sz="4000" i="1" dirty="0" smtClean="0">
                <a:solidFill>
                  <a:srgbClr val="333333"/>
                </a:solidFill>
              </a:rPr>
              <a:t> </a:t>
            </a:r>
            <a:r>
              <a:rPr lang="es-PY" sz="4000" i="1" dirty="0" err="1" smtClean="0">
                <a:solidFill>
                  <a:srgbClr val="333333"/>
                </a:solidFill>
              </a:rPr>
              <a:t>Competitive</a:t>
            </a:r>
            <a:r>
              <a:rPr lang="es-PY" sz="4000" i="1" dirty="0" smtClean="0">
                <a:solidFill>
                  <a:srgbClr val="333333"/>
                </a:solidFill>
              </a:rPr>
              <a:t> </a:t>
            </a:r>
            <a:r>
              <a:rPr lang="es-PY" sz="4000" i="1" dirty="0" err="1" smtClean="0">
                <a:solidFill>
                  <a:srgbClr val="333333"/>
                </a:solidFill>
              </a:rPr>
              <a:t>Tax</a:t>
            </a:r>
            <a:r>
              <a:rPr lang="es-PY" sz="4000" i="1" dirty="0" smtClean="0">
                <a:solidFill>
                  <a:srgbClr val="333333"/>
                </a:solidFill>
              </a:rPr>
              <a:t> </a:t>
            </a:r>
            <a:r>
              <a:rPr lang="es-PY" sz="4000" i="1" dirty="0" err="1" smtClean="0">
                <a:solidFill>
                  <a:srgbClr val="333333"/>
                </a:solidFill>
              </a:rPr>
              <a:t>Scheme</a:t>
            </a:r>
            <a:r>
              <a:rPr lang="es-PY" sz="4000" i="1" dirty="0" smtClean="0">
                <a:solidFill>
                  <a:srgbClr val="333333"/>
                </a:solidFill>
              </a:rPr>
              <a:t> and Fiscal </a:t>
            </a:r>
            <a:r>
              <a:rPr lang="es-PY" sz="4000" i="1" dirty="0" err="1" smtClean="0">
                <a:solidFill>
                  <a:srgbClr val="333333"/>
                </a:solidFill>
              </a:rPr>
              <a:t>Benefits</a:t>
            </a:r>
            <a:r>
              <a:rPr lang="es-PY" sz="4000" i="1" dirty="0" smtClean="0">
                <a:solidFill>
                  <a:srgbClr val="333333"/>
                </a:solidFill>
              </a:rPr>
              <a:t> in </a:t>
            </a:r>
            <a:r>
              <a:rPr lang="es-PY" sz="4000" i="1" dirty="0" err="1" smtClean="0">
                <a:solidFill>
                  <a:srgbClr val="333333"/>
                </a:solidFill>
              </a:rPr>
              <a:t>the</a:t>
            </a:r>
            <a:r>
              <a:rPr lang="es-PY" sz="4000" i="1" dirty="0" smtClean="0">
                <a:solidFill>
                  <a:srgbClr val="333333"/>
                </a:solidFill>
              </a:rPr>
              <a:t> </a:t>
            </a:r>
            <a:r>
              <a:rPr lang="es-PY" sz="4000" i="1" dirty="0" err="1" smtClean="0">
                <a:solidFill>
                  <a:srgbClr val="333333"/>
                </a:solidFill>
              </a:rPr>
              <a:t>region</a:t>
            </a:r>
            <a:endParaRPr lang="es-PY" sz="4000" i="1" dirty="0">
              <a:solidFill>
                <a:srgbClr val="333333"/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355205" y="5050085"/>
            <a:ext cx="3543324" cy="1211263"/>
            <a:chOff x="2663" y="3434"/>
            <a:chExt cx="4658" cy="763"/>
          </a:xfrm>
          <a:noFill/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63" y="3434"/>
              <a:ext cx="4658" cy="763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764" y="3537"/>
              <a:ext cx="4324" cy="550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hangingPunct="1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altLang="es-ES" sz="1400" dirty="0" smtClean="0">
                  <a:effectLst>
                    <a:outerShdw blurRad="38100" dist="38100" dir="2700000" algn="tl">
                      <a:srgbClr val="808080"/>
                    </a:outerShdw>
                  </a:effectLst>
                  <a:latin typeface="Gill Sans MT" pitchFamily="32" charset="0"/>
                  <a:ea typeface="ＭＳ Ｐゴシック" pitchFamily="32" charset="-128"/>
                </a:rPr>
                <a:t>Revenues: Tax apply to dividends and utilities </a:t>
              </a:r>
            </a:p>
            <a:p>
              <a:pPr hangingPunct="1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altLang="es-ES" sz="1400" dirty="0" smtClean="0">
                  <a:effectLst>
                    <a:outerShdw blurRad="38100" dist="38100" dir="2700000" algn="tl">
                      <a:srgbClr val="808080"/>
                    </a:outerShdw>
                  </a:effectLst>
                  <a:latin typeface="Gill Sans MT" pitchFamily="32" charset="0"/>
                  <a:ea typeface="ＭＳ Ｐゴシック" pitchFamily="32" charset="-128"/>
                </a:rPr>
                <a:t>(for investments over US$ 5 mill., for a period of 10 years)</a:t>
              </a: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0548247" y="5004048"/>
            <a:ext cx="1237741" cy="1319212"/>
            <a:chOff x="6782" y="3405"/>
            <a:chExt cx="915" cy="831"/>
          </a:xfrm>
          <a:noFill/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2" y="3405"/>
              <a:ext cx="915" cy="831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6948" y="3542"/>
              <a:ext cx="586" cy="524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algn="ctr"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PY" sz="2400">
                  <a:solidFill>
                    <a:schemeClr val="tx1"/>
                  </a:solidFill>
                  <a:latin typeface="Gill Sans MT" pitchFamily="32" charset="0"/>
                </a:rPr>
                <a:t>0%</a:t>
              </a:r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355205" y="3849762"/>
            <a:ext cx="3421613" cy="1192213"/>
            <a:chOff x="2663" y="2600"/>
            <a:chExt cx="4498" cy="751"/>
          </a:xfrm>
          <a:noFill/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3" y="2600"/>
              <a:ext cx="4498" cy="751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764" y="2684"/>
              <a:ext cx="4303" cy="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hangingPunct="1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altLang="es-ES" sz="1400" dirty="0" smtClean="0">
                  <a:effectLst>
                    <a:outerShdw blurRad="38100" dist="38100" dir="2700000" algn="tl">
                      <a:srgbClr val="808080"/>
                    </a:outerShdw>
                  </a:effectLst>
                  <a:latin typeface="Gill Sans MT" pitchFamily="32" charset="0"/>
                  <a:ea typeface="ＭＳ Ｐゴシック" pitchFamily="32" charset="-128"/>
                </a:rPr>
                <a:t>Debt: Tax apply to remittances and payments in concept </a:t>
              </a:r>
            </a:p>
            <a:p>
              <a:pPr hangingPunct="1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altLang="es-ES" sz="1400" dirty="0" smtClean="0">
                  <a:effectLst>
                    <a:outerShdw blurRad="38100" dist="38100" dir="2700000" algn="tl">
                      <a:srgbClr val="808080"/>
                    </a:outerShdw>
                  </a:effectLst>
                  <a:latin typeface="Gill Sans MT" pitchFamily="32" charset="0"/>
                  <a:ea typeface="ＭＳ Ｐゴシック" pitchFamily="32" charset="-128"/>
                </a:rPr>
                <a:t>of Capital, Interests and Commissions</a:t>
              </a:r>
            </a:p>
            <a:p>
              <a:pPr hangingPunct="1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altLang="es-ES" sz="1050" dirty="0" smtClean="0">
                  <a:effectLst>
                    <a:outerShdw blurRad="38100" dist="38100" dir="2700000" algn="tl">
                      <a:srgbClr val="808080"/>
                    </a:outerShdw>
                  </a:effectLst>
                  <a:latin typeface="Gill Sans MT" pitchFamily="32" charset="0"/>
                  <a:ea typeface="ＭＳ Ｐゴシック" pitchFamily="32" charset="-128"/>
                </a:rPr>
                <a:t>(for investments over US$ 5 mill. )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0536406" y="3779912"/>
            <a:ext cx="1264796" cy="1325563"/>
            <a:chOff x="6782" y="2556"/>
            <a:chExt cx="935" cy="835"/>
          </a:xfrm>
          <a:noFill/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82" y="2556"/>
              <a:ext cx="935" cy="835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6951" y="2692"/>
              <a:ext cx="600" cy="529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algn="ctr"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PY" sz="2400">
                  <a:solidFill>
                    <a:schemeClr val="tx1"/>
                  </a:solidFill>
                  <a:latin typeface="Gill Sans MT" pitchFamily="32" charset="0"/>
                </a:rPr>
                <a:t>0%</a:t>
              </a: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7355206" y="2630388"/>
            <a:ext cx="3494640" cy="1185863"/>
            <a:chOff x="2663" y="1750"/>
            <a:chExt cx="4594" cy="747"/>
          </a:xfrm>
          <a:noFill/>
        </p:grpSpPr>
        <p:pic>
          <p:nvPicPr>
            <p:cNvPr id="20" name="Picture 1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63" y="1750"/>
              <a:ext cx="4594" cy="747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2764" y="1833"/>
              <a:ext cx="4396" cy="550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hangingPunct="1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altLang="es-ES" sz="1400" dirty="0" smtClean="0">
                  <a:effectLst>
                    <a:outerShdw blurRad="38100" dist="38100" dir="2700000" algn="tl">
                      <a:srgbClr val="808080"/>
                    </a:outerShdw>
                  </a:effectLst>
                  <a:latin typeface="Gill Sans MT" pitchFamily="32" charset="0"/>
                  <a:ea typeface="ＭＳ Ｐゴシック" pitchFamily="32" charset="-128"/>
                </a:rPr>
                <a:t>(VAT) Capital Goods </a:t>
              </a:r>
            </a:p>
            <a:p>
              <a:pPr hangingPunct="1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altLang="es-ES" sz="1400" dirty="0" smtClean="0">
                  <a:effectLst>
                    <a:outerShdw blurRad="38100" dist="38100" dir="2700000" algn="tl">
                      <a:srgbClr val="808080"/>
                    </a:outerShdw>
                  </a:effectLst>
                  <a:latin typeface="Gill Sans MT" pitchFamily="32" charset="0"/>
                  <a:ea typeface="ＭＳ Ｐゴシック" pitchFamily="32" charset="-128"/>
                </a:rPr>
                <a:t>Acquired</a:t>
              </a:r>
            </a:p>
            <a:p>
              <a:pPr hangingPunct="1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altLang="es-ES" sz="1400" dirty="0" smtClean="0">
                  <a:effectLst>
                    <a:outerShdw blurRad="38100" dist="38100" dir="2700000" algn="tl">
                      <a:srgbClr val="808080"/>
                    </a:outerShdw>
                  </a:effectLst>
                  <a:latin typeface="Gill Sans MT" pitchFamily="32" charset="0"/>
                  <a:ea typeface="ＭＳ Ｐゴシック" pitchFamily="32" charset="-128"/>
                </a:rPr>
                <a:t>(Inside or outside the country) </a:t>
              </a:r>
            </a:p>
          </p:txBody>
        </p: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10540551" y="2555776"/>
            <a:ext cx="1255325" cy="1325562"/>
            <a:chOff x="6782" y="1703"/>
            <a:chExt cx="928" cy="835"/>
          </a:xfrm>
          <a:noFill/>
        </p:grpSpPr>
        <p:pic>
          <p:nvPicPr>
            <p:cNvPr id="23" name="Picture 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82" y="1703"/>
              <a:ext cx="928" cy="835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6950" y="1840"/>
              <a:ext cx="594" cy="528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algn="ctr"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PY" sz="2400">
                  <a:solidFill>
                    <a:schemeClr val="tx1"/>
                  </a:solidFill>
                  <a:latin typeface="Gill Sans MT" pitchFamily="32" charset="0"/>
                </a:rPr>
                <a:t>0%</a:t>
              </a:r>
            </a:p>
          </p:txBody>
        </p:sp>
      </p:grp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7355205" y="1500188"/>
            <a:ext cx="3555496" cy="1116012"/>
            <a:chOff x="2663" y="945"/>
            <a:chExt cx="4674" cy="703"/>
          </a:xfrm>
          <a:noFill/>
        </p:grpSpPr>
        <p:pic>
          <p:nvPicPr>
            <p:cNvPr id="26" name="Picture 2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63" y="945"/>
              <a:ext cx="4674" cy="703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2760" y="1024"/>
              <a:ext cx="4486" cy="510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hangingPunct="1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altLang="es-ES" sz="1600" dirty="0" smtClean="0">
                  <a:effectLst>
                    <a:outerShdw blurRad="38100" dist="38100" dir="2700000" algn="tl">
                      <a:srgbClr val="808080"/>
                    </a:outerShdw>
                  </a:effectLst>
                  <a:latin typeface="Gill Sans MT" pitchFamily="32" charset="0"/>
                  <a:ea typeface="ＭＳ Ｐゴシック" pitchFamily="32" charset="-128"/>
                </a:rPr>
                <a:t>Tariff for Imports of Capital Goods</a:t>
              </a:r>
              <a:r>
                <a:rPr lang="en-US" altLang="es-ES" sz="1400" i="1" dirty="0" smtClean="0">
                  <a:effectLst>
                    <a:outerShdw blurRad="38100" dist="38100" dir="2700000" algn="tl">
                      <a:srgbClr val="808080"/>
                    </a:outerShdw>
                  </a:effectLst>
                  <a:latin typeface="Gill Sans MT" pitchFamily="32" charset="0"/>
                  <a:ea typeface="ＭＳ Ｐゴシック" pitchFamily="32" charset="-128"/>
                </a:rPr>
                <a:t> </a:t>
              </a:r>
            </a:p>
            <a:p>
              <a:pPr hangingPunct="1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altLang="es-ES" sz="1400" dirty="0" smtClean="0">
                  <a:effectLst>
                    <a:outerShdw blurRad="38100" dist="38100" dir="2700000" algn="tl">
                      <a:srgbClr val="808080"/>
                    </a:outerShdw>
                  </a:effectLst>
                  <a:latin typeface="Gill Sans MT" pitchFamily="32" charset="0"/>
                  <a:ea typeface="ＭＳ Ｐゴシック" pitchFamily="32" charset="-128"/>
                </a:rPr>
                <a:t>(Machinery and Equipments)</a:t>
              </a:r>
              <a:endParaRPr lang="en-US" altLang="es-ES" sz="110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Gill Sans MT" pitchFamily="32" charset="0"/>
                <a:ea typeface="ＭＳ Ｐゴシック" pitchFamily="32" charset="-128"/>
              </a:endParaRPr>
            </a:p>
          </p:txBody>
        </p:sp>
      </p:grpSp>
      <p:grpSp>
        <p:nvGrpSpPr>
          <p:cNvPr id="16" name="Group 24"/>
          <p:cNvGrpSpPr>
            <a:grpSpLocks/>
          </p:cNvGrpSpPr>
          <p:nvPr/>
        </p:nvGrpSpPr>
        <p:grpSpPr bwMode="auto">
          <a:xfrm>
            <a:off x="10564824" y="1423988"/>
            <a:ext cx="1199863" cy="1268412"/>
            <a:chOff x="6782" y="897"/>
            <a:chExt cx="887" cy="799"/>
          </a:xfrm>
          <a:noFill/>
        </p:grpSpPr>
        <p:pic>
          <p:nvPicPr>
            <p:cNvPr id="29" name="Picture 2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782" y="897"/>
              <a:ext cx="887" cy="799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6944" y="1030"/>
              <a:ext cx="567" cy="502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algn="ctr"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PY" sz="2400">
                  <a:solidFill>
                    <a:schemeClr val="tx1"/>
                  </a:solidFill>
                  <a:latin typeface="Gill Sans MT" pitchFamily="32" charset="0"/>
                </a:rPr>
                <a:t>0%</a:t>
              </a:r>
            </a:p>
          </p:txBody>
        </p:sp>
      </p:grpSp>
      <p:sp>
        <p:nvSpPr>
          <p:cNvPr id="31" name="30 Más"/>
          <p:cNvSpPr/>
          <p:nvPr/>
        </p:nvSpPr>
        <p:spPr bwMode="auto">
          <a:xfrm>
            <a:off x="6904658" y="3779912"/>
            <a:ext cx="432048" cy="504056"/>
          </a:xfrm>
          <a:prstGeom prst="mathPlu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PY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2" name="31 Igual que"/>
          <p:cNvSpPr/>
          <p:nvPr/>
        </p:nvSpPr>
        <p:spPr bwMode="auto">
          <a:xfrm>
            <a:off x="11873210" y="3851920"/>
            <a:ext cx="432048" cy="360040"/>
          </a:xfrm>
          <a:prstGeom prst="mathEqual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PY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graphicFrame>
        <p:nvGraphicFramePr>
          <p:cNvPr id="34" name="Group 3"/>
          <p:cNvGraphicFramePr>
            <a:graphicFrameLocks noGrp="1"/>
          </p:cNvGraphicFramePr>
          <p:nvPr/>
        </p:nvGraphicFramePr>
        <p:xfrm>
          <a:off x="364394" y="1475656"/>
          <a:ext cx="6324241" cy="4626693"/>
        </p:xfrm>
        <a:graphic>
          <a:graphicData uri="http://schemas.openxmlformats.org/drawingml/2006/table">
            <a:tbl>
              <a:tblPr/>
              <a:tblGrid>
                <a:gridCol w="2402164"/>
                <a:gridCol w="1000813"/>
                <a:gridCol w="1032856"/>
                <a:gridCol w="857688"/>
                <a:gridCol w="1030720"/>
              </a:tblGrid>
              <a:tr h="752425"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TAX</a:t>
                      </a:r>
                    </a:p>
                  </a:txBody>
                  <a:tcPr marL="68400" marR="68400" marT="1134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1D0A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PARAGUAY</a:t>
                      </a:r>
                    </a:p>
                  </a:txBody>
                  <a:tcPr marL="68400" marR="68400" marT="8163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1D0A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ARGENTINA</a:t>
                      </a:r>
                    </a:p>
                  </a:txBody>
                  <a:tcPr marL="68400" marR="68400" marT="805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1D0A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URUGUAY</a:t>
                      </a:r>
                    </a:p>
                  </a:txBody>
                  <a:tcPr marL="68400" marR="68400" marT="805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1D0A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BRAZIL</a:t>
                      </a:r>
                    </a:p>
                  </a:txBody>
                  <a:tcPr marL="68400" marR="68400" marT="8055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1D0A"/>
                    </a:solidFill>
                  </a:tcPr>
                </a:tc>
              </a:tr>
              <a:tr h="1290743"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Corporate</a:t>
                      </a: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 </a:t>
                      </a:r>
                      <a:r>
                        <a:rPr kumimoji="0" lang="es-ES" alt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Income</a:t>
                      </a: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 </a:t>
                      </a:r>
                      <a:r>
                        <a:rPr kumimoji="0" lang="es-ES" alt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Tax</a:t>
                      </a: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 </a:t>
                      </a: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(*)</a:t>
                      </a:r>
                    </a:p>
                  </a:txBody>
                  <a:tcPr marL="68400" marR="68400" marT="136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≤10%</a:t>
                      </a:r>
                    </a:p>
                  </a:txBody>
                  <a:tcPr marL="68400" marR="68400" marT="136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1D0A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35%</a:t>
                      </a:r>
                    </a:p>
                  </a:txBody>
                  <a:tcPr marL="68400" marR="68400" marT="136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25%</a:t>
                      </a:r>
                    </a:p>
                  </a:txBody>
                  <a:tcPr marL="68400" marR="68400" marT="136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34%</a:t>
                      </a:r>
                    </a:p>
                  </a:txBody>
                  <a:tcPr marL="68400" marR="68400" marT="136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0743"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Personal </a:t>
                      </a:r>
                      <a:r>
                        <a:rPr kumimoji="0" lang="es-ES" alt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Income</a:t>
                      </a: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 </a:t>
                      </a:r>
                      <a:r>
                        <a:rPr kumimoji="0" lang="es-ES" alt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Tax</a:t>
                      </a:r>
                      <a:endParaRPr kumimoji="0" lang="es-ES" alt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ill Sans MT" pitchFamily="32" charset="0"/>
                        <a:ea typeface="Microsoft YaHei" charset="-122"/>
                      </a:endParaRPr>
                    </a:p>
                  </a:txBody>
                  <a:tcPr marL="68400" marR="68400" marT="136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10%</a:t>
                      </a:r>
                    </a:p>
                  </a:txBody>
                  <a:tcPr marL="68400" marR="68400" marT="136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1D0A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35%</a:t>
                      </a:r>
                    </a:p>
                  </a:txBody>
                  <a:tcPr marL="68400" marR="68400" marT="136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25%</a:t>
                      </a:r>
                    </a:p>
                  </a:txBody>
                  <a:tcPr marL="68400" marR="68400" marT="136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27,5%</a:t>
                      </a:r>
                    </a:p>
                  </a:txBody>
                  <a:tcPr marL="68400" marR="68400" marT="136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2782"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Value</a:t>
                      </a: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 </a:t>
                      </a:r>
                      <a:r>
                        <a:rPr kumimoji="0" lang="es-ES" alt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Added</a:t>
                      </a: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 </a:t>
                      </a:r>
                      <a:r>
                        <a:rPr kumimoji="0" lang="es-ES" alt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Tax</a:t>
                      </a: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 (VAT)</a:t>
                      </a:r>
                    </a:p>
                  </a:txBody>
                  <a:tcPr marL="68400" marR="68400" marT="136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≤10%</a:t>
                      </a:r>
                    </a:p>
                  </a:txBody>
                  <a:tcPr marL="68400" marR="68400" marT="136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1D0A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21%</a:t>
                      </a:r>
                    </a:p>
                  </a:txBody>
                  <a:tcPr marL="68400" marR="68400" marT="136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23%</a:t>
                      </a:r>
                    </a:p>
                  </a:txBody>
                  <a:tcPr marL="68400" marR="68400" marT="136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713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3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3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10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5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6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3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ill Sans MT" pitchFamily="32" charset="0"/>
                          <a:ea typeface="Microsoft YaHei" charset="-122"/>
                        </a:rPr>
                        <a:t>25%</a:t>
                      </a:r>
                    </a:p>
                  </a:txBody>
                  <a:tcPr marL="68400" marR="68400" marT="136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Text Box 30"/>
          <p:cNvSpPr txBox="1">
            <a:spLocks noChangeArrowheads="1"/>
          </p:cNvSpPr>
          <p:nvPr/>
        </p:nvSpPr>
        <p:spPr bwMode="auto">
          <a:xfrm flipH="1">
            <a:off x="135906" y="6372200"/>
            <a:ext cx="7704137" cy="379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PY" altLang="es-ES" sz="2000" b="1" dirty="0">
                <a:solidFill>
                  <a:srgbClr val="C00000"/>
                </a:solidFill>
              </a:rPr>
              <a:t>(*) </a:t>
            </a:r>
            <a:r>
              <a:rPr lang="es-PY" altLang="es-ES" sz="2000" b="1" dirty="0" err="1">
                <a:solidFill>
                  <a:srgbClr val="C00000"/>
                </a:solidFill>
              </a:rPr>
              <a:t>Obs</a:t>
            </a:r>
            <a:r>
              <a:rPr lang="es-PY" altLang="es-ES" sz="2000" b="1" dirty="0">
                <a:solidFill>
                  <a:srgbClr val="C00000"/>
                </a:solidFill>
              </a:rPr>
              <a:t>: </a:t>
            </a:r>
            <a:r>
              <a:rPr lang="es-PY" altLang="es-ES" sz="2000" b="1" dirty="0" err="1">
                <a:solidFill>
                  <a:srgbClr val="C00000"/>
                </a:solidFill>
              </a:rPr>
              <a:t>if</a:t>
            </a:r>
            <a:r>
              <a:rPr lang="es-PY" altLang="es-ES" sz="2000" b="1" dirty="0">
                <a:solidFill>
                  <a:srgbClr val="C00000"/>
                </a:solidFill>
              </a:rPr>
              <a:t> </a:t>
            </a:r>
            <a:r>
              <a:rPr lang="es-PY" altLang="es-ES" sz="2000" b="1" dirty="0" err="1">
                <a:solidFill>
                  <a:srgbClr val="C00000"/>
                </a:solidFill>
              </a:rPr>
              <a:t>distributed</a:t>
            </a:r>
            <a:r>
              <a:rPr lang="es-PY" altLang="es-ES" sz="2000" b="1" dirty="0">
                <a:solidFill>
                  <a:srgbClr val="C00000"/>
                </a:solidFill>
              </a:rPr>
              <a:t> </a:t>
            </a:r>
            <a:r>
              <a:rPr lang="es-PY" altLang="es-ES" sz="2000" b="1" dirty="0" err="1">
                <a:solidFill>
                  <a:srgbClr val="C00000"/>
                </a:solidFill>
              </a:rPr>
              <a:t>internationally</a:t>
            </a:r>
            <a:r>
              <a:rPr lang="es-PY" altLang="es-ES" sz="2000" b="1" dirty="0">
                <a:solidFill>
                  <a:srgbClr val="C00000"/>
                </a:solidFill>
              </a:rPr>
              <a:t> </a:t>
            </a:r>
            <a:r>
              <a:rPr lang="es-PY" altLang="es-ES" sz="2000" b="1" dirty="0" err="1">
                <a:solidFill>
                  <a:srgbClr val="C00000"/>
                </a:solidFill>
              </a:rPr>
              <a:t>it</a:t>
            </a:r>
            <a:r>
              <a:rPr lang="es-PY" altLang="es-ES" sz="2000" b="1" dirty="0">
                <a:solidFill>
                  <a:srgbClr val="C00000"/>
                </a:solidFill>
              </a:rPr>
              <a:t> </a:t>
            </a:r>
            <a:r>
              <a:rPr lang="es-PY" altLang="es-ES" sz="2000" b="1" dirty="0" err="1">
                <a:solidFill>
                  <a:srgbClr val="C00000"/>
                </a:solidFill>
              </a:rPr>
              <a:t>may</a:t>
            </a:r>
            <a:r>
              <a:rPr lang="es-PY" altLang="es-ES" sz="2000" b="1" dirty="0">
                <a:solidFill>
                  <a:srgbClr val="C00000"/>
                </a:solidFill>
              </a:rPr>
              <a:t> </a:t>
            </a:r>
            <a:r>
              <a:rPr lang="es-PY" altLang="es-ES" sz="2000" b="1" dirty="0" err="1">
                <a:solidFill>
                  <a:srgbClr val="C00000"/>
                </a:solidFill>
              </a:rPr>
              <a:t>be</a:t>
            </a:r>
            <a:r>
              <a:rPr lang="es-PY" altLang="es-ES" sz="2000" b="1" dirty="0">
                <a:solidFill>
                  <a:srgbClr val="C00000"/>
                </a:solidFill>
              </a:rPr>
              <a:t> up </a:t>
            </a:r>
            <a:r>
              <a:rPr lang="es-PY" altLang="es-ES" sz="2000" b="1" dirty="0" err="1">
                <a:solidFill>
                  <a:srgbClr val="C00000"/>
                </a:solidFill>
              </a:rPr>
              <a:t>to</a:t>
            </a:r>
            <a:r>
              <a:rPr lang="es-PY" altLang="es-ES" sz="2000" b="1" dirty="0">
                <a:solidFill>
                  <a:srgbClr val="C00000"/>
                </a:solidFill>
              </a:rPr>
              <a:t> 27.5%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5608514" y="6960071"/>
            <a:ext cx="4500562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1200" b="1" i="1" dirty="0">
                <a:solidFill>
                  <a:srgbClr val="333333"/>
                </a:solidFill>
              </a:rPr>
              <a:t>Source: </a:t>
            </a:r>
            <a:r>
              <a:rPr lang="en-US" altLang="es-ES" sz="1200" b="1" i="1" dirty="0" err="1">
                <a:solidFill>
                  <a:srgbClr val="333333"/>
                </a:solidFill>
              </a:rPr>
              <a:t>Ministerio</a:t>
            </a:r>
            <a:r>
              <a:rPr lang="en-US" altLang="es-ES" sz="1200" b="1" i="1" dirty="0">
                <a:solidFill>
                  <a:srgbClr val="333333"/>
                </a:solidFill>
              </a:rPr>
              <a:t> de Hacienda (www.hacienda.gov.py)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94225" y="457200"/>
            <a:ext cx="7070725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666666"/>
                </a:solidFill>
              </a:rPr>
              <a:t>Business Opportunities</a:t>
            </a:r>
            <a:endParaRPr lang="en-US" sz="4800" dirty="0">
              <a:solidFill>
                <a:srgbClr val="66666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110" y="0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8 Marcador de contenido"/>
          <p:cNvSpPr>
            <a:spLocks noGrp="1"/>
          </p:cNvSpPr>
          <p:nvPr>
            <p:ph idx="1"/>
          </p:nvPr>
        </p:nvSpPr>
        <p:spPr>
          <a:xfrm>
            <a:off x="812880" y="1835696"/>
            <a:ext cx="14631829" cy="603461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PY" sz="4800" dirty="0" smtClean="0">
                <a:solidFill>
                  <a:schemeClr val="tx1"/>
                </a:solidFill>
              </a:rPr>
              <a:t>American and </a:t>
            </a:r>
            <a:r>
              <a:rPr lang="es-PY" sz="4800" dirty="0" err="1" smtClean="0">
                <a:solidFill>
                  <a:schemeClr val="tx1"/>
                </a:solidFill>
              </a:rPr>
              <a:t>European</a:t>
            </a:r>
            <a:r>
              <a:rPr lang="es-PY" sz="4800" dirty="0" smtClean="0">
                <a:solidFill>
                  <a:schemeClr val="tx1"/>
                </a:solidFill>
              </a:rPr>
              <a:t> </a:t>
            </a:r>
            <a:r>
              <a:rPr lang="es-PY" sz="4800" dirty="0" err="1" smtClean="0">
                <a:solidFill>
                  <a:schemeClr val="tx1"/>
                </a:solidFill>
              </a:rPr>
              <a:t>companies</a:t>
            </a:r>
            <a:r>
              <a:rPr lang="es-PY" sz="4800" dirty="0" smtClean="0">
                <a:solidFill>
                  <a:schemeClr val="tx1"/>
                </a:solidFill>
              </a:rPr>
              <a:t> </a:t>
            </a:r>
            <a:r>
              <a:rPr lang="es-PY" sz="4800" dirty="0" err="1" smtClean="0">
                <a:solidFill>
                  <a:schemeClr val="tx1"/>
                </a:solidFill>
              </a:rPr>
              <a:t>moving</a:t>
            </a:r>
            <a:r>
              <a:rPr lang="es-PY" sz="4800" dirty="0" smtClean="0">
                <a:solidFill>
                  <a:schemeClr val="tx1"/>
                </a:solidFill>
              </a:rPr>
              <a:t> </a:t>
            </a:r>
            <a:r>
              <a:rPr lang="es-PY" sz="4800" dirty="0" err="1" smtClean="0">
                <a:solidFill>
                  <a:schemeClr val="tx1"/>
                </a:solidFill>
              </a:rPr>
              <a:t>their</a:t>
            </a:r>
            <a:r>
              <a:rPr lang="es-PY" sz="4800" dirty="0" smtClean="0">
                <a:solidFill>
                  <a:schemeClr val="tx1"/>
                </a:solidFill>
              </a:rPr>
              <a:t> </a:t>
            </a:r>
            <a:r>
              <a:rPr lang="es-PY" sz="4800" dirty="0" err="1" smtClean="0">
                <a:solidFill>
                  <a:schemeClr val="tx1"/>
                </a:solidFill>
              </a:rPr>
              <a:t>headquarters</a:t>
            </a:r>
            <a:r>
              <a:rPr lang="es-PY" sz="4800" dirty="0" smtClean="0">
                <a:solidFill>
                  <a:schemeClr val="tx1"/>
                </a:solidFill>
              </a:rPr>
              <a:t> and </a:t>
            </a:r>
            <a:r>
              <a:rPr lang="es-PY" sz="4800" dirty="0" err="1" smtClean="0">
                <a:solidFill>
                  <a:schemeClr val="tx1"/>
                </a:solidFill>
              </a:rPr>
              <a:t>cost</a:t>
            </a:r>
            <a:r>
              <a:rPr lang="es-PY" sz="4800" dirty="0" smtClean="0">
                <a:solidFill>
                  <a:schemeClr val="tx1"/>
                </a:solidFill>
              </a:rPr>
              <a:t> centers </a:t>
            </a:r>
            <a:r>
              <a:rPr lang="es-PY" sz="4800" dirty="0" err="1" smtClean="0">
                <a:solidFill>
                  <a:schemeClr val="tx1"/>
                </a:solidFill>
              </a:rPr>
              <a:t>to</a:t>
            </a:r>
            <a:r>
              <a:rPr lang="es-PY" sz="4800" dirty="0" smtClean="0">
                <a:solidFill>
                  <a:schemeClr val="tx1"/>
                </a:solidFill>
              </a:rPr>
              <a:t> </a:t>
            </a:r>
            <a:r>
              <a:rPr lang="es-PY" sz="4800" dirty="0" err="1" smtClean="0">
                <a:solidFill>
                  <a:schemeClr val="tx1"/>
                </a:solidFill>
              </a:rPr>
              <a:t>operate</a:t>
            </a:r>
            <a:r>
              <a:rPr lang="es-PY" sz="4800" dirty="0" smtClean="0">
                <a:solidFill>
                  <a:schemeClr val="tx1"/>
                </a:solidFill>
              </a:rPr>
              <a:t> in </a:t>
            </a:r>
            <a:r>
              <a:rPr lang="es-PY" sz="4800" dirty="0" err="1" smtClean="0">
                <a:solidFill>
                  <a:schemeClr val="tx1"/>
                </a:solidFill>
              </a:rPr>
              <a:t>the</a:t>
            </a:r>
            <a:r>
              <a:rPr lang="es-PY" sz="4800" dirty="0" smtClean="0">
                <a:solidFill>
                  <a:schemeClr val="tx1"/>
                </a:solidFill>
              </a:rPr>
              <a:t> </a:t>
            </a:r>
            <a:r>
              <a:rPr lang="es-PY" sz="4800" dirty="0" err="1" smtClean="0">
                <a:solidFill>
                  <a:schemeClr val="tx1"/>
                </a:solidFill>
              </a:rPr>
              <a:t>region</a:t>
            </a:r>
            <a:r>
              <a:rPr lang="es-PY" sz="4800" dirty="0" smtClean="0">
                <a:solidFill>
                  <a:schemeClr val="tx1"/>
                </a:solidFill>
                <a:sym typeface="Symbol" pitchFamily="18" charset="2"/>
              </a:rPr>
              <a:t> </a:t>
            </a:r>
            <a:r>
              <a:rPr lang="es-PY" sz="4800" dirty="0" err="1" smtClean="0">
                <a:solidFill>
                  <a:schemeClr val="tx1"/>
                </a:solidFill>
                <a:sym typeface="Symbol" pitchFamily="18" charset="2"/>
              </a:rPr>
              <a:t>Multinational</a:t>
            </a:r>
            <a:r>
              <a:rPr lang="es-PY" sz="4800" dirty="0" smtClean="0">
                <a:solidFill>
                  <a:schemeClr val="tx1"/>
                </a:solidFill>
                <a:sym typeface="Symbol" pitchFamily="18" charset="2"/>
              </a:rPr>
              <a:t>, Banks, </a:t>
            </a:r>
            <a:r>
              <a:rPr lang="es-PY" sz="4800" dirty="0" err="1" smtClean="0">
                <a:solidFill>
                  <a:schemeClr val="tx1"/>
                </a:solidFill>
                <a:sym typeface="Symbol" pitchFamily="18" charset="2"/>
              </a:rPr>
              <a:t>others</a:t>
            </a:r>
            <a:r>
              <a:rPr lang="es-PY" sz="4800" dirty="0" smtClean="0">
                <a:solidFill>
                  <a:schemeClr val="tx1"/>
                </a:solidFill>
                <a:sym typeface="Symbol" pitchFamily="18" charset="2"/>
              </a:rPr>
              <a:t>.</a:t>
            </a:r>
          </a:p>
          <a:p>
            <a:endParaRPr lang="es-PY" sz="4800" dirty="0" smtClean="0">
              <a:solidFill>
                <a:schemeClr val="tx1"/>
              </a:solidFill>
              <a:sym typeface="Symbol" pitchFamily="18" charset="2"/>
            </a:endParaRPr>
          </a:p>
          <a:p>
            <a:pPr>
              <a:buFont typeface="Wingdings" pitchFamily="2" charset="2"/>
              <a:buChar char="ü"/>
            </a:pPr>
            <a:r>
              <a:rPr lang="es-PY" sz="4800" dirty="0" err="1" smtClean="0">
                <a:solidFill>
                  <a:schemeClr val="tx1"/>
                </a:solidFill>
                <a:sym typeface="Symbol" pitchFamily="18" charset="2"/>
              </a:rPr>
              <a:t>Suppliers</a:t>
            </a:r>
            <a:r>
              <a:rPr lang="es-PY" sz="4800" dirty="0" smtClean="0">
                <a:solidFill>
                  <a:schemeClr val="tx1"/>
                </a:solidFill>
                <a:sym typeface="Symbol" pitchFamily="18" charset="2"/>
              </a:rPr>
              <a:t> of </a:t>
            </a:r>
            <a:r>
              <a:rPr lang="es-PY" sz="4800" dirty="0" err="1" smtClean="0">
                <a:solidFill>
                  <a:schemeClr val="tx1"/>
                </a:solidFill>
                <a:sym typeface="Symbol" pitchFamily="18" charset="2"/>
              </a:rPr>
              <a:t>goods</a:t>
            </a:r>
            <a:r>
              <a:rPr lang="es-PY" sz="4800" dirty="0" smtClean="0">
                <a:solidFill>
                  <a:schemeClr val="tx1"/>
                </a:solidFill>
                <a:sym typeface="Symbol" pitchFamily="18" charset="2"/>
              </a:rPr>
              <a:t> and </a:t>
            </a:r>
            <a:r>
              <a:rPr lang="es-PY" sz="4800" dirty="0" err="1" smtClean="0">
                <a:solidFill>
                  <a:schemeClr val="tx1"/>
                </a:solidFill>
                <a:sym typeface="Symbol" pitchFamily="18" charset="2"/>
              </a:rPr>
              <a:t>services</a:t>
            </a:r>
            <a:r>
              <a:rPr lang="es-PY" sz="48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4800" dirty="0" err="1" smtClean="0">
                <a:solidFill>
                  <a:schemeClr val="tx1"/>
                </a:solidFill>
                <a:sym typeface="Symbol" pitchFamily="18" charset="2"/>
              </a:rPr>
              <a:t>for</a:t>
            </a:r>
            <a:r>
              <a:rPr lang="es-PY" sz="48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4800" dirty="0" err="1" smtClean="0">
                <a:solidFill>
                  <a:schemeClr val="tx1"/>
                </a:solidFill>
                <a:sym typeface="Symbol" pitchFamily="18" charset="2"/>
              </a:rPr>
              <a:t>the</a:t>
            </a:r>
            <a:r>
              <a:rPr lang="es-PY" sz="48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4800" dirty="0" err="1" smtClean="0">
                <a:solidFill>
                  <a:schemeClr val="tx1"/>
                </a:solidFill>
                <a:sym typeface="Symbol" pitchFamily="18" charset="2"/>
              </a:rPr>
              <a:t>region</a:t>
            </a:r>
            <a:r>
              <a:rPr lang="es-PY" sz="4800" dirty="0" smtClean="0">
                <a:solidFill>
                  <a:schemeClr val="tx1"/>
                </a:solidFill>
                <a:sym typeface="Symbol" pitchFamily="18" charset="2"/>
              </a:rPr>
              <a:t> </a:t>
            </a:r>
            <a:r>
              <a:rPr lang="es-PY" sz="4800" dirty="0" err="1" smtClean="0">
                <a:solidFill>
                  <a:schemeClr val="tx1"/>
                </a:solidFill>
                <a:sym typeface="Symbol" pitchFamily="18" charset="2"/>
              </a:rPr>
              <a:t>aerial</a:t>
            </a:r>
            <a:r>
              <a:rPr lang="es-PY" sz="4800" dirty="0" smtClean="0">
                <a:solidFill>
                  <a:schemeClr val="tx1"/>
                </a:solidFill>
                <a:sym typeface="Symbol" pitchFamily="18" charset="2"/>
              </a:rPr>
              <a:t>, real estate, </a:t>
            </a:r>
            <a:r>
              <a:rPr lang="es-PY" sz="4800" dirty="0" err="1" smtClean="0">
                <a:solidFill>
                  <a:schemeClr val="tx1"/>
                </a:solidFill>
                <a:sym typeface="Symbol" pitchFamily="18" charset="2"/>
              </a:rPr>
              <a:t>hotels</a:t>
            </a:r>
            <a:r>
              <a:rPr lang="es-PY" sz="4800" dirty="0" smtClean="0">
                <a:solidFill>
                  <a:schemeClr val="tx1"/>
                </a:solidFill>
                <a:sym typeface="Symbol" pitchFamily="18" charset="2"/>
              </a:rPr>
              <a:t>, </a:t>
            </a:r>
            <a:r>
              <a:rPr lang="es-PY" sz="4800" dirty="0" err="1" smtClean="0">
                <a:solidFill>
                  <a:schemeClr val="tx1"/>
                </a:solidFill>
                <a:sym typeface="Symbol" pitchFamily="18" charset="2"/>
              </a:rPr>
              <a:t>others</a:t>
            </a:r>
            <a:r>
              <a:rPr lang="es-PY" sz="4800" dirty="0" smtClean="0">
                <a:solidFill>
                  <a:schemeClr val="tx1"/>
                </a:solidFill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441450" y="2722563"/>
            <a:ext cx="7213600" cy="94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6000" b="1" dirty="0" smtClean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  <a:endParaRPr lang="en-US" sz="6000" b="1" dirty="0">
              <a:solidFill>
                <a:srgbClr val="66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665288" y="3905250"/>
            <a:ext cx="12080130" cy="12428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/>
          <a:lstStyle/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_tradnl" sz="4000" b="1" dirty="0" err="1" smtClean="0">
                <a:solidFill>
                  <a:schemeClr val="tx1"/>
                </a:solidFill>
              </a:rPr>
              <a:t>Logistics</a:t>
            </a:r>
            <a:r>
              <a:rPr lang="es-ES_tradnl" sz="4000" b="1" dirty="0" smtClean="0">
                <a:solidFill>
                  <a:schemeClr val="tx1"/>
                </a:solidFill>
              </a:rPr>
              <a:t> </a:t>
            </a:r>
            <a:endParaRPr lang="es-PY" sz="4000" b="1" dirty="0" smtClean="0">
              <a:solidFill>
                <a:schemeClr val="tx1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>
                <a:solidFill>
                  <a:srgbClr val="666666"/>
                </a:solidFill>
              </a:rPr>
              <a:t>Top 10 producer and exporter of agricultural goods in the world</a:t>
            </a:r>
            <a:endParaRPr lang="en-US" sz="4000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54163" y="4549775"/>
            <a:ext cx="7669212" cy="5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3500" dirty="0">
                <a:solidFill>
                  <a:srgbClr val="4C4C4C"/>
                </a:solidFill>
              </a:rPr>
              <a:t>President of the Republic of Paraguay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538288" y="3616325"/>
            <a:ext cx="6391275" cy="86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5500">
                <a:solidFill>
                  <a:srgbClr val="4C4C4C"/>
                </a:solidFill>
              </a:rPr>
              <a:t>H.E. Horacio Cartes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0" y="-36512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0" descr="http://www.fundacionege.org/imagenes/areas/SituacionAgropecuari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962" y="1691680"/>
            <a:ext cx="1600842" cy="1223116"/>
          </a:xfrm>
          <a:prstGeom prst="rect">
            <a:avLst/>
          </a:prstGeom>
          <a:noFill/>
        </p:spPr>
      </p:pic>
      <p:pic>
        <p:nvPicPr>
          <p:cNvPr id="8" name="Picture 12" descr="https://encrypted-tbn0.gstatic.com/images?q=tbn:ANd9GcQ-fa2Sj2MyLpROnB_JJCODbx7VBAmW6cGYxRyndMjXYsgAMZr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46154"/>
          <a:stretch>
            <a:fillRect/>
          </a:stretch>
        </p:blipFill>
        <p:spPr bwMode="auto">
          <a:xfrm>
            <a:off x="639962" y="4716016"/>
            <a:ext cx="1634625" cy="1143459"/>
          </a:xfrm>
          <a:prstGeom prst="rect">
            <a:avLst/>
          </a:prstGeom>
          <a:noFill/>
        </p:spPr>
      </p:pic>
      <p:pic>
        <p:nvPicPr>
          <p:cNvPr id="9" name="Picture 16" descr="http://www.ganaderia.com.py/v1/wp-content/uploads/2012/08/frigorifico_foto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00202" y="1691680"/>
            <a:ext cx="1646581" cy="1204216"/>
          </a:xfrm>
          <a:prstGeom prst="rect">
            <a:avLst/>
          </a:prstGeom>
          <a:noFill/>
        </p:spPr>
      </p:pic>
      <p:pic>
        <p:nvPicPr>
          <p:cNvPr id="10" name="Picture 22" descr="http://upload.wikimedia.org/wikipedia/commons/f/fc/Chip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9963" y="3275856"/>
            <a:ext cx="1631334" cy="1223501"/>
          </a:xfrm>
          <a:prstGeom prst="rect">
            <a:avLst/>
          </a:prstGeom>
          <a:noFill/>
        </p:spPr>
      </p:pic>
      <p:pic>
        <p:nvPicPr>
          <p:cNvPr id="11" name="Picture 24" descr="https://encrypted-tbn0.gstatic.com/images?q=tbn:ANd9GcQxWSnNdZVxYtGEHshTZ8UI2R8eFUfK5r3QFNNY2rWH18polNC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84178" y="4716016"/>
            <a:ext cx="1944216" cy="1152128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3198048" y="2915816"/>
            <a:ext cx="125833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 smtClean="0">
                <a:solidFill>
                  <a:schemeClr val="tx1"/>
                </a:solidFill>
              </a:rPr>
              <a:t>MEAT</a:t>
            </a:r>
            <a:endParaRPr lang="es-PY" sz="1400" b="1" i="1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02898" y="2915816"/>
            <a:ext cx="149324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 smtClean="0">
                <a:solidFill>
                  <a:schemeClr val="tx1"/>
                </a:solidFill>
              </a:rPr>
              <a:t>SOYBEAN</a:t>
            </a:r>
            <a:endParaRPr lang="es-PY" sz="1400" b="1" i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512170" y="5893929"/>
            <a:ext cx="223224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 smtClean="0">
                <a:solidFill>
                  <a:schemeClr val="tx1"/>
                </a:solidFill>
              </a:rPr>
              <a:t>PHARMACEUTICAL</a:t>
            </a:r>
            <a:endParaRPr lang="es-PY" sz="1400" b="1" i="1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44018" y="4466718"/>
            <a:ext cx="1368152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 smtClean="0">
                <a:solidFill>
                  <a:schemeClr val="tx1"/>
                </a:solidFill>
              </a:rPr>
              <a:t>IT</a:t>
            </a:r>
            <a:endParaRPr lang="es-PY" sz="1400" b="1" i="1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3132" y="5906878"/>
            <a:ext cx="146899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 smtClean="0">
                <a:solidFill>
                  <a:schemeClr val="tx1"/>
                </a:solidFill>
              </a:rPr>
              <a:t>AUTOPARTS</a:t>
            </a:r>
            <a:endParaRPr lang="es-PY" sz="1400" b="1" i="1" dirty="0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440162" y="3131840"/>
            <a:ext cx="2520280" cy="160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i="1" dirty="0" smtClean="0">
                <a:solidFill>
                  <a:schemeClr val="tx1"/>
                </a:solidFill>
              </a:rPr>
              <a:t>SUPPLY CHAIN </a:t>
            </a:r>
          </a:p>
          <a:p>
            <a:r>
              <a:rPr lang="es-ES_tradnl" sz="1400" b="1" i="1" dirty="0" err="1" smtClean="0">
                <a:solidFill>
                  <a:schemeClr val="tx1"/>
                </a:solidFill>
              </a:rPr>
              <a:t>with</a:t>
            </a:r>
            <a:r>
              <a:rPr lang="es-ES_tradnl" sz="1400" b="1" i="1" dirty="0" smtClean="0">
                <a:solidFill>
                  <a:schemeClr val="tx1"/>
                </a:solidFill>
              </a:rPr>
              <a:t> </a:t>
            </a:r>
            <a:r>
              <a:rPr lang="es-ES_tradnl" sz="1400" b="1" i="1" dirty="0" err="1" smtClean="0">
                <a:solidFill>
                  <a:schemeClr val="tx1"/>
                </a:solidFill>
              </a:rPr>
              <a:t>greater</a:t>
            </a:r>
            <a:r>
              <a:rPr lang="es-ES_tradnl" sz="1400" b="1" i="1" dirty="0" smtClean="0">
                <a:solidFill>
                  <a:schemeClr val="tx1"/>
                </a:solidFill>
              </a:rPr>
              <a:t> </a:t>
            </a:r>
            <a:r>
              <a:rPr lang="es-ES_tradnl" sz="1400" b="1" i="1" dirty="0" err="1" smtClean="0">
                <a:solidFill>
                  <a:schemeClr val="tx1"/>
                </a:solidFill>
              </a:rPr>
              <a:t>opportunities</a:t>
            </a:r>
            <a:r>
              <a:rPr lang="es-ES_tradnl" sz="1400" b="1" i="1" dirty="0" smtClean="0">
                <a:solidFill>
                  <a:schemeClr val="tx1"/>
                </a:solidFill>
              </a:rPr>
              <a:t> </a:t>
            </a:r>
            <a:r>
              <a:rPr lang="es-ES_tradnl" sz="1400" b="1" i="1" dirty="0" err="1" smtClean="0">
                <a:solidFill>
                  <a:schemeClr val="tx1"/>
                </a:solidFill>
              </a:rPr>
              <a:t>for</a:t>
            </a:r>
            <a:r>
              <a:rPr lang="es-ES_tradnl" sz="1400" b="1" i="1" dirty="0" smtClean="0">
                <a:solidFill>
                  <a:schemeClr val="tx1"/>
                </a:solidFill>
              </a:rPr>
              <a:t> </a:t>
            </a:r>
            <a:r>
              <a:rPr lang="es-ES_tradnl" sz="1400" b="1" i="1" dirty="0" err="1" smtClean="0">
                <a:solidFill>
                  <a:schemeClr val="tx1"/>
                </a:solidFill>
              </a:rPr>
              <a:t>value</a:t>
            </a:r>
            <a:r>
              <a:rPr lang="es-ES_tradnl" sz="1400" b="1" i="1" dirty="0" smtClean="0">
                <a:solidFill>
                  <a:schemeClr val="tx1"/>
                </a:solidFill>
              </a:rPr>
              <a:t> </a:t>
            </a:r>
            <a:r>
              <a:rPr lang="es-ES_tradnl" sz="1400" b="1" i="1" dirty="0" err="1" smtClean="0">
                <a:solidFill>
                  <a:schemeClr val="tx1"/>
                </a:solidFill>
              </a:rPr>
              <a:t>added</a:t>
            </a:r>
            <a:r>
              <a:rPr lang="es-ES_tradnl" sz="1400" b="1" i="1" dirty="0" smtClean="0">
                <a:solidFill>
                  <a:schemeClr val="tx1"/>
                </a:solidFill>
              </a:rPr>
              <a:t> in </a:t>
            </a:r>
            <a:r>
              <a:rPr lang="es-ES_tradnl" sz="1400" b="1" i="1" dirty="0" err="1" smtClean="0">
                <a:solidFill>
                  <a:schemeClr val="tx1"/>
                </a:solidFill>
              </a:rPr>
              <a:t>the</a:t>
            </a:r>
            <a:r>
              <a:rPr lang="es-ES_tradnl" sz="1400" b="1" i="1" dirty="0" smtClean="0">
                <a:solidFill>
                  <a:schemeClr val="tx1"/>
                </a:solidFill>
              </a:rPr>
              <a:t> short </a:t>
            </a:r>
            <a:r>
              <a:rPr lang="es-ES_tradnl" sz="1400" b="1" i="1" dirty="0" err="1" smtClean="0">
                <a:solidFill>
                  <a:schemeClr val="tx1"/>
                </a:solidFill>
              </a:rPr>
              <a:t>term</a:t>
            </a:r>
            <a:endParaRPr lang="es-PY" sz="1200" b="1" i="1" dirty="0">
              <a:solidFill>
                <a:schemeClr val="tx1"/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5032450" y="2141240"/>
            <a:ext cx="504056" cy="34563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b="1">
              <a:solidFill>
                <a:schemeClr val="tx1"/>
              </a:solidFill>
            </a:endParaRPr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8128794" y="2349113"/>
            <a:ext cx="3178225" cy="3024103"/>
          </a:xfrm>
          <a:custGeom>
            <a:avLst/>
            <a:gdLst/>
            <a:ahLst/>
            <a:cxnLst>
              <a:cxn ang="0">
                <a:pos x="54" y="534"/>
              </a:cxn>
              <a:cxn ang="0">
                <a:pos x="96" y="372"/>
              </a:cxn>
              <a:cxn ang="0">
                <a:pos x="174" y="138"/>
              </a:cxn>
              <a:cxn ang="0">
                <a:pos x="480" y="30"/>
              </a:cxn>
              <a:cxn ang="0">
                <a:pos x="594" y="6"/>
              </a:cxn>
              <a:cxn ang="0">
                <a:pos x="780" y="18"/>
              </a:cxn>
              <a:cxn ang="0">
                <a:pos x="894" y="60"/>
              </a:cxn>
              <a:cxn ang="0">
                <a:pos x="978" y="126"/>
              </a:cxn>
              <a:cxn ang="0">
                <a:pos x="1050" y="330"/>
              </a:cxn>
              <a:cxn ang="0">
                <a:pos x="1068" y="462"/>
              </a:cxn>
              <a:cxn ang="0">
                <a:pos x="1056" y="516"/>
              </a:cxn>
              <a:cxn ang="0">
                <a:pos x="1128" y="618"/>
              </a:cxn>
              <a:cxn ang="0">
                <a:pos x="1266" y="654"/>
              </a:cxn>
              <a:cxn ang="0">
                <a:pos x="1410" y="624"/>
              </a:cxn>
              <a:cxn ang="0">
                <a:pos x="1566" y="876"/>
              </a:cxn>
              <a:cxn ang="0">
                <a:pos x="1602" y="1008"/>
              </a:cxn>
              <a:cxn ang="0">
                <a:pos x="1872" y="1080"/>
              </a:cxn>
              <a:cxn ang="0">
                <a:pos x="1800" y="1272"/>
              </a:cxn>
              <a:cxn ang="0">
                <a:pos x="1770" y="1584"/>
              </a:cxn>
              <a:cxn ang="0">
                <a:pos x="1734" y="1638"/>
              </a:cxn>
              <a:cxn ang="0">
                <a:pos x="1626" y="1740"/>
              </a:cxn>
              <a:cxn ang="0">
                <a:pos x="1566" y="1800"/>
              </a:cxn>
              <a:cxn ang="0">
                <a:pos x="1314" y="1812"/>
              </a:cxn>
              <a:cxn ang="0">
                <a:pos x="1062" y="1764"/>
              </a:cxn>
              <a:cxn ang="0">
                <a:pos x="888" y="1752"/>
              </a:cxn>
              <a:cxn ang="0">
                <a:pos x="960" y="1650"/>
              </a:cxn>
              <a:cxn ang="0">
                <a:pos x="1026" y="1488"/>
              </a:cxn>
              <a:cxn ang="0">
                <a:pos x="1056" y="1458"/>
              </a:cxn>
              <a:cxn ang="0">
                <a:pos x="1140" y="1320"/>
              </a:cxn>
              <a:cxn ang="0">
                <a:pos x="882" y="1206"/>
              </a:cxn>
              <a:cxn ang="0">
                <a:pos x="708" y="1104"/>
              </a:cxn>
              <a:cxn ang="0">
                <a:pos x="582" y="1032"/>
              </a:cxn>
              <a:cxn ang="0">
                <a:pos x="432" y="1020"/>
              </a:cxn>
              <a:cxn ang="0">
                <a:pos x="252" y="876"/>
              </a:cxn>
              <a:cxn ang="0">
                <a:pos x="162" y="804"/>
              </a:cxn>
              <a:cxn ang="0">
                <a:pos x="36" y="690"/>
              </a:cxn>
            </a:cxnLst>
            <a:rect l="0" t="0" r="r" b="b"/>
            <a:pathLst>
              <a:path w="1873" h="1837">
                <a:moveTo>
                  <a:pt x="0" y="666"/>
                </a:moveTo>
                <a:cubicBezTo>
                  <a:pt x="12" y="617"/>
                  <a:pt x="39" y="580"/>
                  <a:pt x="54" y="534"/>
                </a:cubicBezTo>
                <a:cubicBezTo>
                  <a:pt x="56" y="504"/>
                  <a:pt x="57" y="474"/>
                  <a:pt x="60" y="444"/>
                </a:cubicBezTo>
                <a:cubicBezTo>
                  <a:pt x="63" y="417"/>
                  <a:pt x="87" y="398"/>
                  <a:pt x="96" y="372"/>
                </a:cubicBezTo>
                <a:cubicBezTo>
                  <a:pt x="103" y="269"/>
                  <a:pt x="92" y="311"/>
                  <a:pt x="114" y="246"/>
                </a:cubicBezTo>
                <a:cubicBezTo>
                  <a:pt x="128" y="204"/>
                  <a:pt x="165" y="183"/>
                  <a:pt x="174" y="138"/>
                </a:cubicBezTo>
                <a:cubicBezTo>
                  <a:pt x="179" y="114"/>
                  <a:pt x="177" y="82"/>
                  <a:pt x="204" y="72"/>
                </a:cubicBezTo>
                <a:cubicBezTo>
                  <a:pt x="280" y="44"/>
                  <a:pt x="398" y="41"/>
                  <a:pt x="480" y="30"/>
                </a:cubicBezTo>
                <a:cubicBezTo>
                  <a:pt x="488" y="29"/>
                  <a:pt x="548" y="21"/>
                  <a:pt x="558" y="18"/>
                </a:cubicBezTo>
                <a:cubicBezTo>
                  <a:pt x="570" y="15"/>
                  <a:pt x="582" y="10"/>
                  <a:pt x="594" y="6"/>
                </a:cubicBezTo>
                <a:cubicBezTo>
                  <a:pt x="600" y="4"/>
                  <a:pt x="612" y="0"/>
                  <a:pt x="612" y="0"/>
                </a:cubicBezTo>
                <a:cubicBezTo>
                  <a:pt x="674" y="4"/>
                  <a:pt x="720" y="12"/>
                  <a:pt x="780" y="18"/>
                </a:cubicBezTo>
                <a:cubicBezTo>
                  <a:pt x="808" y="27"/>
                  <a:pt x="827" y="37"/>
                  <a:pt x="852" y="48"/>
                </a:cubicBezTo>
                <a:cubicBezTo>
                  <a:pt x="879" y="60"/>
                  <a:pt x="871" y="48"/>
                  <a:pt x="894" y="60"/>
                </a:cubicBezTo>
                <a:cubicBezTo>
                  <a:pt x="917" y="72"/>
                  <a:pt x="924" y="94"/>
                  <a:pt x="942" y="108"/>
                </a:cubicBezTo>
                <a:cubicBezTo>
                  <a:pt x="952" y="116"/>
                  <a:pt x="967" y="119"/>
                  <a:pt x="978" y="126"/>
                </a:cubicBezTo>
                <a:cubicBezTo>
                  <a:pt x="986" y="180"/>
                  <a:pt x="1008" y="230"/>
                  <a:pt x="1038" y="276"/>
                </a:cubicBezTo>
                <a:cubicBezTo>
                  <a:pt x="1045" y="286"/>
                  <a:pt x="1049" y="325"/>
                  <a:pt x="1050" y="330"/>
                </a:cubicBezTo>
                <a:cubicBezTo>
                  <a:pt x="1053" y="342"/>
                  <a:pt x="1062" y="366"/>
                  <a:pt x="1062" y="366"/>
                </a:cubicBezTo>
                <a:cubicBezTo>
                  <a:pt x="1064" y="398"/>
                  <a:pt x="1065" y="430"/>
                  <a:pt x="1068" y="462"/>
                </a:cubicBezTo>
                <a:cubicBezTo>
                  <a:pt x="1069" y="468"/>
                  <a:pt x="1074" y="474"/>
                  <a:pt x="1074" y="480"/>
                </a:cubicBezTo>
                <a:cubicBezTo>
                  <a:pt x="1074" y="496"/>
                  <a:pt x="1062" y="502"/>
                  <a:pt x="1056" y="516"/>
                </a:cubicBezTo>
                <a:cubicBezTo>
                  <a:pt x="1045" y="541"/>
                  <a:pt x="1041" y="568"/>
                  <a:pt x="1032" y="594"/>
                </a:cubicBezTo>
                <a:cubicBezTo>
                  <a:pt x="1048" y="641"/>
                  <a:pt x="1030" y="607"/>
                  <a:pt x="1128" y="618"/>
                </a:cubicBezTo>
                <a:cubicBezTo>
                  <a:pt x="1148" y="620"/>
                  <a:pt x="1161" y="647"/>
                  <a:pt x="1182" y="648"/>
                </a:cubicBezTo>
                <a:cubicBezTo>
                  <a:pt x="1210" y="650"/>
                  <a:pt x="1238" y="652"/>
                  <a:pt x="1266" y="654"/>
                </a:cubicBezTo>
                <a:cubicBezTo>
                  <a:pt x="1298" y="676"/>
                  <a:pt x="1320" y="672"/>
                  <a:pt x="1356" y="660"/>
                </a:cubicBezTo>
                <a:cubicBezTo>
                  <a:pt x="1374" y="642"/>
                  <a:pt x="1386" y="632"/>
                  <a:pt x="1410" y="624"/>
                </a:cubicBezTo>
                <a:cubicBezTo>
                  <a:pt x="1452" y="634"/>
                  <a:pt x="1484" y="659"/>
                  <a:pt x="1524" y="672"/>
                </a:cubicBezTo>
                <a:cubicBezTo>
                  <a:pt x="1529" y="736"/>
                  <a:pt x="1536" y="816"/>
                  <a:pt x="1566" y="876"/>
                </a:cubicBezTo>
                <a:cubicBezTo>
                  <a:pt x="1576" y="897"/>
                  <a:pt x="1589" y="914"/>
                  <a:pt x="1596" y="936"/>
                </a:cubicBezTo>
                <a:cubicBezTo>
                  <a:pt x="1598" y="960"/>
                  <a:pt x="1583" y="993"/>
                  <a:pt x="1602" y="1008"/>
                </a:cubicBezTo>
                <a:cubicBezTo>
                  <a:pt x="1671" y="1061"/>
                  <a:pt x="1720" y="1029"/>
                  <a:pt x="1782" y="1014"/>
                </a:cubicBezTo>
                <a:cubicBezTo>
                  <a:pt x="1873" y="1021"/>
                  <a:pt x="1861" y="1006"/>
                  <a:pt x="1872" y="1080"/>
                </a:cubicBezTo>
                <a:cubicBezTo>
                  <a:pt x="1860" y="1098"/>
                  <a:pt x="1843" y="1113"/>
                  <a:pt x="1836" y="1134"/>
                </a:cubicBezTo>
                <a:cubicBezTo>
                  <a:pt x="1821" y="1179"/>
                  <a:pt x="1815" y="1227"/>
                  <a:pt x="1800" y="1272"/>
                </a:cubicBezTo>
                <a:cubicBezTo>
                  <a:pt x="1795" y="1325"/>
                  <a:pt x="1789" y="1376"/>
                  <a:pt x="1806" y="1428"/>
                </a:cubicBezTo>
                <a:cubicBezTo>
                  <a:pt x="1803" y="1479"/>
                  <a:pt x="1819" y="1551"/>
                  <a:pt x="1770" y="1584"/>
                </a:cubicBezTo>
                <a:cubicBezTo>
                  <a:pt x="1762" y="1596"/>
                  <a:pt x="1754" y="1608"/>
                  <a:pt x="1746" y="1620"/>
                </a:cubicBezTo>
                <a:cubicBezTo>
                  <a:pt x="1742" y="1626"/>
                  <a:pt x="1734" y="1638"/>
                  <a:pt x="1734" y="1638"/>
                </a:cubicBezTo>
                <a:cubicBezTo>
                  <a:pt x="1725" y="1673"/>
                  <a:pt x="1714" y="1687"/>
                  <a:pt x="1680" y="1698"/>
                </a:cubicBezTo>
                <a:cubicBezTo>
                  <a:pt x="1652" y="1726"/>
                  <a:pt x="1669" y="1711"/>
                  <a:pt x="1626" y="1740"/>
                </a:cubicBezTo>
                <a:cubicBezTo>
                  <a:pt x="1620" y="1744"/>
                  <a:pt x="1608" y="1752"/>
                  <a:pt x="1608" y="1752"/>
                </a:cubicBezTo>
                <a:cubicBezTo>
                  <a:pt x="1602" y="1761"/>
                  <a:pt x="1574" y="1794"/>
                  <a:pt x="1566" y="1800"/>
                </a:cubicBezTo>
                <a:cubicBezTo>
                  <a:pt x="1556" y="1808"/>
                  <a:pt x="1541" y="1811"/>
                  <a:pt x="1530" y="1818"/>
                </a:cubicBezTo>
                <a:cubicBezTo>
                  <a:pt x="1455" y="1813"/>
                  <a:pt x="1389" y="1806"/>
                  <a:pt x="1314" y="1812"/>
                </a:cubicBezTo>
                <a:cubicBezTo>
                  <a:pt x="1240" y="1837"/>
                  <a:pt x="1248" y="1775"/>
                  <a:pt x="1182" y="1770"/>
                </a:cubicBezTo>
                <a:cubicBezTo>
                  <a:pt x="1142" y="1767"/>
                  <a:pt x="1102" y="1766"/>
                  <a:pt x="1062" y="1764"/>
                </a:cubicBezTo>
                <a:cubicBezTo>
                  <a:pt x="994" y="1741"/>
                  <a:pt x="1039" y="1751"/>
                  <a:pt x="924" y="1758"/>
                </a:cubicBezTo>
                <a:cubicBezTo>
                  <a:pt x="912" y="1756"/>
                  <a:pt x="897" y="1761"/>
                  <a:pt x="888" y="1752"/>
                </a:cubicBezTo>
                <a:cubicBezTo>
                  <a:pt x="873" y="1737"/>
                  <a:pt x="907" y="1719"/>
                  <a:pt x="912" y="1716"/>
                </a:cubicBezTo>
                <a:cubicBezTo>
                  <a:pt x="922" y="1676"/>
                  <a:pt x="929" y="1667"/>
                  <a:pt x="960" y="1650"/>
                </a:cubicBezTo>
                <a:cubicBezTo>
                  <a:pt x="973" y="1643"/>
                  <a:pt x="996" y="1626"/>
                  <a:pt x="996" y="1626"/>
                </a:cubicBezTo>
                <a:cubicBezTo>
                  <a:pt x="998" y="1608"/>
                  <a:pt x="1013" y="1511"/>
                  <a:pt x="1026" y="1488"/>
                </a:cubicBezTo>
                <a:cubicBezTo>
                  <a:pt x="1030" y="1482"/>
                  <a:pt x="1038" y="1480"/>
                  <a:pt x="1044" y="1476"/>
                </a:cubicBezTo>
                <a:cubicBezTo>
                  <a:pt x="1048" y="1470"/>
                  <a:pt x="1051" y="1463"/>
                  <a:pt x="1056" y="1458"/>
                </a:cubicBezTo>
                <a:cubicBezTo>
                  <a:pt x="1061" y="1453"/>
                  <a:pt x="1069" y="1451"/>
                  <a:pt x="1074" y="1446"/>
                </a:cubicBezTo>
                <a:cubicBezTo>
                  <a:pt x="1104" y="1412"/>
                  <a:pt x="1126" y="1362"/>
                  <a:pt x="1140" y="1320"/>
                </a:cubicBezTo>
                <a:cubicBezTo>
                  <a:pt x="1122" y="1285"/>
                  <a:pt x="1009" y="1255"/>
                  <a:pt x="966" y="1236"/>
                </a:cubicBezTo>
                <a:cubicBezTo>
                  <a:pt x="940" y="1245"/>
                  <a:pt x="903" y="1188"/>
                  <a:pt x="882" y="1206"/>
                </a:cubicBezTo>
                <a:cubicBezTo>
                  <a:pt x="875" y="1211"/>
                  <a:pt x="775" y="1142"/>
                  <a:pt x="768" y="1146"/>
                </a:cubicBezTo>
                <a:cubicBezTo>
                  <a:pt x="757" y="1152"/>
                  <a:pt x="708" y="1104"/>
                  <a:pt x="708" y="1104"/>
                </a:cubicBezTo>
                <a:cubicBezTo>
                  <a:pt x="682" y="1102"/>
                  <a:pt x="643" y="1063"/>
                  <a:pt x="618" y="1056"/>
                </a:cubicBezTo>
                <a:cubicBezTo>
                  <a:pt x="604" y="1052"/>
                  <a:pt x="582" y="1032"/>
                  <a:pt x="582" y="1032"/>
                </a:cubicBezTo>
                <a:cubicBezTo>
                  <a:pt x="534" y="1044"/>
                  <a:pt x="547" y="1043"/>
                  <a:pt x="468" y="1032"/>
                </a:cubicBezTo>
                <a:cubicBezTo>
                  <a:pt x="455" y="1030"/>
                  <a:pt x="432" y="1020"/>
                  <a:pt x="432" y="1020"/>
                </a:cubicBezTo>
                <a:cubicBezTo>
                  <a:pt x="402" y="990"/>
                  <a:pt x="359" y="977"/>
                  <a:pt x="324" y="954"/>
                </a:cubicBezTo>
                <a:cubicBezTo>
                  <a:pt x="311" y="915"/>
                  <a:pt x="286" y="899"/>
                  <a:pt x="252" y="876"/>
                </a:cubicBezTo>
                <a:cubicBezTo>
                  <a:pt x="241" y="869"/>
                  <a:pt x="216" y="864"/>
                  <a:pt x="216" y="864"/>
                </a:cubicBezTo>
                <a:cubicBezTo>
                  <a:pt x="198" y="837"/>
                  <a:pt x="196" y="815"/>
                  <a:pt x="162" y="804"/>
                </a:cubicBezTo>
                <a:cubicBezTo>
                  <a:pt x="144" y="786"/>
                  <a:pt x="138" y="770"/>
                  <a:pt x="114" y="762"/>
                </a:cubicBezTo>
                <a:cubicBezTo>
                  <a:pt x="92" y="728"/>
                  <a:pt x="76" y="703"/>
                  <a:pt x="36" y="690"/>
                </a:cubicBezTo>
                <a:cubicBezTo>
                  <a:pt x="19" y="665"/>
                  <a:pt x="31" y="674"/>
                  <a:pt x="0" y="666"/>
                </a:cubicBez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Y">
              <a:solidFill>
                <a:schemeClr val="tx1"/>
              </a:solidFill>
            </a:endParaRPr>
          </a:p>
        </p:txBody>
      </p:sp>
      <p:pic>
        <p:nvPicPr>
          <p:cNvPr id="21" name="Picture 2" descr="http://menosdiez.com/imagftp/s26fabrica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73292" y="3730887"/>
            <a:ext cx="476250" cy="570359"/>
          </a:xfrm>
          <a:prstGeom prst="rect">
            <a:avLst/>
          </a:prstGeom>
          <a:noFill/>
        </p:spPr>
      </p:pic>
      <p:sp>
        <p:nvSpPr>
          <p:cNvPr id="22" name="21 Disco magnético"/>
          <p:cNvSpPr/>
          <p:nvPr/>
        </p:nvSpPr>
        <p:spPr>
          <a:xfrm>
            <a:off x="11729194" y="1772816"/>
            <a:ext cx="288032" cy="36004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23" name="22 Disco magnético"/>
          <p:cNvSpPr/>
          <p:nvPr/>
        </p:nvSpPr>
        <p:spPr>
          <a:xfrm>
            <a:off x="12881322" y="4293096"/>
            <a:ext cx="288032" cy="36004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24" name="23 Disco magnético"/>
          <p:cNvSpPr/>
          <p:nvPr/>
        </p:nvSpPr>
        <p:spPr>
          <a:xfrm>
            <a:off x="6472610" y="2564904"/>
            <a:ext cx="288032" cy="36004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25" name="24 Disco magnético"/>
          <p:cNvSpPr/>
          <p:nvPr/>
        </p:nvSpPr>
        <p:spPr>
          <a:xfrm>
            <a:off x="10707227" y="4495265"/>
            <a:ext cx="216024" cy="288032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26" name="25 Disco magnético"/>
          <p:cNvSpPr/>
          <p:nvPr/>
        </p:nvSpPr>
        <p:spPr>
          <a:xfrm>
            <a:off x="12737306" y="5733256"/>
            <a:ext cx="288032" cy="36004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cxnSp>
        <p:nvCxnSpPr>
          <p:cNvPr id="27" name="26 Conector recto de flecha"/>
          <p:cNvCxnSpPr>
            <a:endCxn id="21" idx="3"/>
          </p:cNvCxnSpPr>
          <p:nvPr/>
        </p:nvCxnSpPr>
        <p:spPr>
          <a:xfrm flipH="1">
            <a:off x="10449542" y="2290727"/>
            <a:ext cx="1179934" cy="17253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23" idx="2"/>
          </p:cNvCxnSpPr>
          <p:nvPr/>
        </p:nvCxnSpPr>
        <p:spPr>
          <a:xfrm flipH="1" flipV="1">
            <a:off x="10505058" y="4149080"/>
            <a:ext cx="2376264" cy="3240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H="1" flipV="1">
            <a:off x="10433050" y="4365104"/>
            <a:ext cx="216024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H="1" flipV="1">
            <a:off x="10939839" y="4783297"/>
            <a:ext cx="1728192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6904658" y="2924944"/>
            <a:ext cx="2952328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Nube"/>
          <p:cNvSpPr/>
          <p:nvPr/>
        </p:nvSpPr>
        <p:spPr>
          <a:xfrm>
            <a:off x="6544618" y="4941168"/>
            <a:ext cx="792088" cy="50405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36" name="35 Nube"/>
          <p:cNvSpPr/>
          <p:nvPr/>
        </p:nvSpPr>
        <p:spPr>
          <a:xfrm>
            <a:off x="7768754" y="5949280"/>
            <a:ext cx="792088" cy="50405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37" name="36 Nube"/>
          <p:cNvSpPr/>
          <p:nvPr/>
        </p:nvSpPr>
        <p:spPr>
          <a:xfrm>
            <a:off x="10073010" y="4818303"/>
            <a:ext cx="423664" cy="29641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38" name="37 Elipse"/>
          <p:cNvSpPr/>
          <p:nvPr/>
        </p:nvSpPr>
        <p:spPr>
          <a:xfrm>
            <a:off x="10665662" y="3559161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39" name="38 Elipse"/>
          <p:cNvSpPr/>
          <p:nvPr/>
        </p:nvSpPr>
        <p:spPr>
          <a:xfrm>
            <a:off x="11183573" y="4176790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11125420" y="4855305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41" name="40 Elipse"/>
          <p:cNvSpPr/>
          <p:nvPr/>
        </p:nvSpPr>
        <p:spPr>
          <a:xfrm>
            <a:off x="8112206" y="3271129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12291403" y="4337394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cxnSp>
        <p:nvCxnSpPr>
          <p:cNvPr id="43" name="42 Conector recto de flecha"/>
          <p:cNvCxnSpPr/>
          <p:nvPr/>
        </p:nvCxnSpPr>
        <p:spPr>
          <a:xfrm flipH="1">
            <a:off x="7408714" y="4221088"/>
            <a:ext cx="2520280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H="1">
            <a:off x="8488834" y="4373488"/>
            <a:ext cx="1592560" cy="15037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 flipH="1">
            <a:off x="10284842" y="4381692"/>
            <a:ext cx="4192" cy="3769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Elipse"/>
          <p:cNvSpPr/>
          <p:nvPr/>
        </p:nvSpPr>
        <p:spPr>
          <a:xfrm>
            <a:off x="9552366" y="4248798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9870841" y="4395547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6688634" y="5013176"/>
            <a:ext cx="50526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M1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7951634" y="6011996"/>
            <a:ext cx="50526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M2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10041356" y="4787860"/>
            <a:ext cx="50526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M3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11670070" y="1821677"/>
            <a:ext cx="46679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P1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52" name="51 Elipse"/>
          <p:cNvSpPr/>
          <p:nvPr/>
        </p:nvSpPr>
        <p:spPr>
          <a:xfrm>
            <a:off x="8907027" y="5359361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12822198" y="4341957"/>
            <a:ext cx="46679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S2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12651443" y="5795972"/>
            <a:ext cx="46679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S3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6400602" y="2636912"/>
            <a:ext cx="46679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P4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10590921" y="4478677"/>
            <a:ext cx="46679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S5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2872210" y="467544"/>
            <a:ext cx="11017224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err="1" smtClean="0">
                <a:solidFill>
                  <a:srgbClr val="666666"/>
                </a:solidFill>
              </a:rPr>
              <a:t>Logistics</a:t>
            </a:r>
            <a:r>
              <a:rPr lang="es-ES_tradnl" sz="4800" dirty="0" smtClean="0">
                <a:solidFill>
                  <a:srgbClr val="666666"/>
                </a:solidFill>
              </a:rPr>
              <a:t> as a </a:t>
            </a:r>
            <a:r>
              <a:rPr lang="es-ES_tradnl" sz="4800" dirty="0" err="1" smtClean="0">
                <a:solidFill>
                  <a:srgbClr val="666666"/>
                </a:solidFill>
              </a:rPr>
              <a:t>value</a:t>
            </a:r>
            <a:r>
              <a:rPr lang="es-ES_tradnl" sz="4800" dirty="0" smtClean="0">
                <a:solidFill>
                  <a:srgbClr val="666666"/>
                </a:solidFill>
              </a:rPr>
              <a:t> </a:t>
            </a:r>
            <a:r>
              <a:rPr lang="es-ES_tradnl" sz="4800" dirty="0" err="1" smtClean="0">
                <a:solidFill>
                  <a:srgbClr val="666666"/>
                </a:solidFill>
              </a:rPr>
              <a:t>added</a:t>
            </a:r>
            <a:r>
              <a:rPr lang="es-ES_tradnl" sz="4800" dirty="0" smtClean="0">
                <a:solidFill>
                  <a:srgbClr val="666666"/>
                </a:solidFill>
              </a:rPr>
              <a:t> factor</a:t>
            </a:r>
            <a:endParaRPr lang="es-PY" sz="4800" dirty="0">
              <a:solidFill>
                <a:srgbClr val="666666"/>
              </a:solidFill>
            </a:endParaRPr>
          </a:p>
        </p:txBody>
      </p:sp>
      <p:sp>
        <p:nvSpPr>
          <p:cNvPr id="58" name="57 Rombo"/>
          <p:cNvSpPr/>
          <p:nvPr/>
        </p:nvSpPr>
        <p:spPr>
          <a:xfrm>
            <a:off x="8344818" y="4467555"/>
            <a:ext cx="360040" cy="432048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8303253" y="4495265"/>
            <a:ext cx="47961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D1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10793090" y="3419708"/>
            <a:ext cx="47961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C1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11297146" y="3923764"/>
            <a:ext cx="47961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C2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11225138" y="4643844"/>
            <a:ext cx="47961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C3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9339022" y="4365104"/>
            <a:ext cx="47961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C4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9352930" y="3861048"/>
            <a:ext cx="47961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C5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8272810" y="2996952"/>
            <a:ext cx="47961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C6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8560842" y="5075892"/>
            <a:ext cx="46679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A7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12140922" y="3933056"/>
            <a:ext cx="47961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C8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13529394" y="3059832"/>
            <a:ext cx="2304256" cy="209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i="1" dirty="0" smtClean="0">
                <a:solidFill>
                  <a:schemeClr val="tx1"/>
                </a:solidFill>
                <a:latin typeface="+mj-lt"/>
              </a:rPr>
              <a:t>E: </a:t>
            </a:r>
            <a:r>
              <a:rPr lang="es-ES_tradnl" sz="2800" i="1" dirty="0" err="1" smtClean="0">
                <a:solidFill>
                  <a:schemeClr val="tx1"/>
                </a:solidFill>
                <a:latin typeface="+mj-lt"/>
              </a:rPr>
              <a:t>enterprise</a:t>
            </a:r>
            <a:endParaRPr lang="es-ES_tradnl" sz="2800" i="1" dirty="0" smtClean="0">
              <a:solidFill>
                <a:schemeClr val="tx1"/>
              </a:solidFill>
              <a:latin typeface="+mj-lt"/>
            </a:endParaRPr>
          </a:p>
          <a:p>
            <a:r>
              <a:rPr lang="es-ES_tradnl" sz="2800" i="1" dirty="0" smtClean="0">
                <a:solidFill>
                  <a:schemeClr val="tx1"/>
                </a:solidFill>
                <a:latin typeface="+mj-lt"/>
              </a:rPr>
              <a:t>S: </a:t>
            </a:r>
            <a:r>
              <a:rPr lang="es-ES_tradnl" sz="2800" i="1" dirty="0" err="1" smtClean="0">
                <a:solidFill>
                  <a:schemeClr val="tx1"/>
                </a:solidFill>
                <a:latin typeface="+mj-lt"/>
              </a:rPr>
              <a:t>supplier</a:t>
            </a:r>
            <a:endParaRPr lang="es-ES_tradnl" sz="2800" i="1" dirty="0" smtClean="0">
              <a:solidFill>
                <a:schemeClr val="tx1"/>
              </a:solidFill>
              <a:latin typeface="+mj-lt"/>
            </a:endParaRPr>
          </a:p>
          <a:p>
            <a:r>
              <a:rPr lang="es-ES_tradnl" sz="2800" i="1" dirty="0" smtClean="0">
                <a:solidFill>
                  <a:schemeClr val="tx1"/>
                </a:solidFill>
                <a:latin typeface="+mj-lt"/>
              </a:rPr>
              <a:t>C: </a:t>
            </a:r>
            <a:r>
              <a:rPr lang="es-ES_tradnl" sz="2800" i="1" dirty="0" err="1" smtClean="0">
                <a:solidFill>
                  <a:schemeClr val="tx1"/>
                </a:solidFill>
                <a:latin typeface="+mj-lt"/>
              </a:rPr>
              <a:t>customs</a:t>
            </a:r>
            <a:endParaRPr lang="es-ES_tradnl" sz="2800" i="1" dirty="0" smtClean="0">
              <a:solidFill>
                <a:schemeClr val="tx1"/>
              </a:solidFill>
              <a:latin typeface="+mj-lt"/>
            </a:endParaRPr>
          </a:p>
          <a:p>
            <a:r>
              <a:rPr lang="es-ES_tradnl" sz="2800" i="1" dirty="0" smtClean="0">
                <a:solidFill>
                  <a:schemeClr val="tx1"/>
                </a:solidFill>
                <a:latin typeface="+mj-lt"/>
              </a:rPr>
              <a:t>M: </a:t>
            </a:r>
            <a:r>
              <a:rPr lang="es-ES_tradnl" sz="2800" i="1" dirty="0" err="1" smtClean="0">
                <a:solidFill>
                  <a:schemeClr val="tx1"/>
                </a:solidFill>
                <a:latin typeface="+mj-lt"/>
              </a:rPr>
              <a:t>market</a:t>
            </a:r>
            <a:endParaRPr lang="es-ES_tradnl" sz="2800" i="1" dirty="0" smtClean="0">
              <a:solidFill>
                <a:schemeClr val="tx1"/>
              </a:solidFill>
              <a:latin typeface="+mj-lt"/>
            </a:endParaRPr>
          </a:p>
          <a:p>
            <a:r>
              <a:rPr lang="es-ES_tradnl" sz="2800" i="1" dirty="0" smtClean="0">
                <a:solidFill>
                  <a:schemeClr val="tx1"/>
                </a:solidFill>
                <a:latin typeface="+mj-lt"/>
              </a:rPr>
              <a:t>D: distributor</a:t>
            </a:r>
            <a:endParaRPr lang="es-PY" sz="3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10073010" y="3680030"/>
            <a:ext cx="33855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E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70" name="69 Rombo"/>
          <p:cNvSpPr/>
          <p:nvPr/>
        </p:nvSpPr>
        <p:spPr>
          <a:xfrm>
            <a:off x="8892561" y="3401290"/>
            <a:ext cx="360040" cy="432048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8850996" y="3429000"/>
            <a:ext cx="47961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D2</a:t>
            </a:r>
            <a:endParaRPr lang="es-PY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0" y="-36512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5864225" y="251520"/>
            <a:ext cx="4529138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666666"/>
                </a:solidFill>
              </a:rPr>
              <a:t>Business </a:t>
            </a:r>
            <a:r>
              <a:rPr lang="en-US" sz="4800" dirty="0" err="1" smtClean="0">
                <a:solidFill>
                  <a:srgbClr val="666666"/>
                </a:solidFill>
              </a:rPr>
              <a:t>Opportunites</a:t>
            </a:r>
            <a:endParaRPr lang="en-US" sz="4800" dirty="0">
              <a:solidFill>
                <a:srgbClr val="666666"/>
              </a:solidFill>
            </a:endParaRPr>
          </a:p>
        </p:txBody>
      </p:sp>
      <p:grpSp>
        <p:nvGrpSpPr>
          <p:cNvPr id="2" name="50 Grupo"/>
          <p:cNvGrpSpPr/>
          <p:nvPr/>
        </p:nvGrpSpPr>
        <p:grpSpPr>
          <a:xfrm>
            <a:off x="1072010" y="1187624"/>
            <a:ext cx="6552728" cy="5544616"/>
            <a:chOff x="207914" y="430242"/>
            <a:chExt cx="6119495" cy="6590030"/>
          </a:xfrm>
        </p:grpSpPr>
        <p:sp>
          <p:nvSpPr>
            <p:cNvPr id="19" name="18 Flecha derecha"/>
            <p:cNvSpPr/>
            <p:nvPr/>
          </p:nvSpPr>
          <p:spPr>
            <a:xfrm>
              <a:off x="2943033" y="2437497"/>
              <a:ext cx="504056" cy="345638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b="1">
                <a:solidFill>
                  <a:schemeClr val="tx1"/>
                </a:solidFill>
              </a:endParaRPr>
            </a:p>
          </p:txBody>
        </p:sp>
        <p:pic>
          <p:nvPicPr>
            <p:cNvPr id="20" name="16 Imagen" descr="vial_21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914" y="430242"/>
              <a:ext cx="6119495" cy="6590030"/>
            </a:xfrm>
            <a:prstGeom prst="rect">
              <a:avLst/>
            </a:prstGeom>
          </p:spPr>
        </p:pic>
        <p:pic>
          <p:nvPicPr>
            <p:cNvPr id="21" name="Picture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815" t="13722" r="1239" b="10114"/>
            <a:stretch>
              <a:fillRect/>
            </a:stretch>
          </p:blipFill>
          <p:spPr bwMode="auto">
            <a:xfrm>
              <a:off x="3014421" y="3990115"/>
              <a:ext cx="3168972" cy="2903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21 Elipse"/>
            <p:cNvSpPr/>
            <p:nvPr/>
          </p:nvSpPr>
          <p:spPr>
            <a:xfrm>
              <a:off x="3879137" y="3581241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23" name="22 Elipse"/>
            <p:cNvSpPr/>
            <p:nvPr/>
          </p:nvSpPr>
          <p:spPr>
            <a:xfrm>
              <a:off x="4031537" y="4085297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24" name="23 Elipse"/>
            <p:cNvSpPr/>
            <p:nvPr/>
          </p:nvSpPr>
          <p:spPr>
            <a:xfrm>
              <a:off x="4095161" y="4445337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25" name="24 Elipse"/>
            <p:cNvSpPr/>
            <p:nvPr/>
          </p:nvSpPr>
          <p:spPr>
            <a:xfrm>
              <a:off x="3807129" y="4949393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26" name="25 Elipse"/>
            <p:cNvSpPr/>
            <p:nvPr/>
          </p:nvSpPr>
          <p:spPr>
            <a:xfrm>
              <a:off x="3735121" y="5101793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3807129" y="5309433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3663113" y="5237425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3663113" y="5453449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3231065" y="6245537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32" name="31 Elipse"/>
            <p:cNvSpPr/>
            <p:nvPr/>
          </p:nvSpPr>
          <p:spPr>
            <a:xfrm>
              <a:off x="4599217" y="6677585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33" name="32 Elipse"/>
            <p:cNvSpPr/>
            <p:nvPr/>
          </p:nvSpPr>
          <p:spPr>
            <a:xfrm>
              <a:off x="5103273" y="6533569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34" name="33 Elipse"/>
            <p:cNvSpPr/>
            <p:nvPr/>
          </p:nvSpPr>
          <p:spPr>
            <a:xfrm>
              <a:off x="5391305" y="6317545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>
                <a:solidFill>
                  <a:schemeClr val="tx1"/>
                </a:solidFill>
              </a:endParaRPr>
            </a:p>
          </p:txBody>
        </p:sp>
        <p:sp>
          <p:nvSpPr>
            <p:cNvPr id="35" name="34 Elipse"/>
            <p:cNvSpPr/>
            <p:nvPr/>
          </p:nvSpPr>
          <p:spPr>
            <a:xfrm>
              <a:off x="5679337" y="6029513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36" name="35 Elipse"/>
            <p:cNvSpPr/>
            <p:nvPr/>
          </p:nvSpPr>
          <p:spPr>
            <a:xfrm>
              <a:off x="5831737" y="5597465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41" name="40 Decisión"/>
            <p:cNvSpPr/>
            <p:nvPr/>
          </p:nvSpPr>
          <p:spPr>
            <a:xfrm>
              <a:off x="3807129" y="5309433"/>
              <a:ext cx="216024" cy="216024"/>
            </a:xfrm>
            <a:prstGeom prst="flowChartDecision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42" name="41 Decisión"/>
            <p:cNvSpPr/>
            <p:nvPr/>
          </p:nvSpPr>
          <p:spPr>
            <a:xfrm>
              <a:off x="3937290" y="5021401"/>
              <a:ext cx="216024" cy="216024"/>
            </a:xfrm>
            <a:prstGeom prst="flowChartDecision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43" name="42 Decisión"/>
            <p:cNvSpPr/>
            <p:nvPr/>
          </p:nvSpPr>
          <p:spPr>
            <a:xfrm>
              <a:off x="5679337" y="5173801"/>
              <a:ext cx="216024" cy="216024"/>
            </a:xfrm>
            <a:prstGeom prst="flowChartDecision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grpSp>
          <p:nvGrpSpPr>
            <p:cNvPr id="3" name="49 Grupo"/>
            <p:cNvGrpSpPr/>
            <p:nvPr/>
          </p:nvGrpSpPr>
          <p:grpSpPr>
            <a:xfrm>
              <a:off x="3792073" y="1411873"/>
              <a:ext cx="1685354" cy="1216672"/>
              <a:chOff x="5881490" y="1115616"/>
              <a:chExt cx="1685354" cy="1216672"/>
            </a:xfrm>
          </p:grpSpPr>
          <p:sp>
            <p:nvSpPr>
              <p:cNvPr id="37" name="36 Elipse"/>
              <p:cNvSpPr/>
              <p:nvPr/>
            </p:nvSpPr>
            <p:spPr>
              <a:xfrm>
                <a:off x="5881490" y="1578107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37 Elipse"/>
              <p:cNvSpPr/>
              <p:nvPr/>
            </p:nvSpPr>
            <p:spPr>
              <a:xfrm>
                <a:off x="5881490" y="1146059"/>
                <a:ext cx="216024" cy="21602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38 CuadroTexto"/>
              <p:cNvSpPr txBox="1"/>
              <p:nvPr/>
            </p:nvSpPr>
            <p:spPr>
              <a:xfrm>
                <a:off x="6317589" y="1533809"/>
                <a:ext cx="1243713" cy="313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>
                    <a:solidFill>
                      <a:schemeClr val="tx1"/>
                    </a:solidFill>
                  </a:rPr>
                  <a:t>Grains</a:t>
                </a:r>
                <a:r>
                  <a:rPr lang="es-ES_tradnl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_tradnl" sz="1200" dirty="0" err="1" smtClean="0">
                    <a:solidFill>
                      <a:schemeClr val="tx1"/>
                    </a:solidFill>
                  </a:rPr>
                  <a:t>Ports</a:t>
                </a:r>
                <a:endParaRPr lang="es-PY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39 CuadroTexto"/>
              <p:cNvSpPr txBox="1"/>
              <p:nvPr/>
            </p:nvSpPr>
            <p:spPr>
              <a:xfrm>
                <a:off x="6313538" y="1115616"/>
                <a:ext cx="526113" cy="313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smtClean="0">
                    <a:solidFill>
                      <a:schemeClr val="tx1"/>
                    </a:solidFill>
                  </a:rPr>
                  <a:t>Silo</a:t>
                </a:r>
                <a:endParaRPr lang="es-PY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43 Decisión"/>
              <p:cNvSpPr/>
              <p:nvPr/>
            </p:nvSpPr>
            <p:spPr>
              <a:xfrm>
                <a:off x="5895345" y="2068308"/>
                <a:ext cx="216024" cy="216024"/>
              </a:xfrm>
              <a:prstGeom prst="flowChartDecisio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44 CuadroTexto"/>
              <p:cNvSpPr txBox="1"/>
              <p:nvPr/>
            </p:nvSpPr>
            <p:spPr>
              <a:xfrm>
                <a:off x="6313538" y="2018456"/>
                <a:ext cx="1253306" cy="313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>
                    <a:solidFill>
                      <a:schemeClr val="tx1"/>
                    </a:solidFill>
                  </a:rPr>
                  <a:t>Oil</a:t>
                </a:r>
                <a:r>
                  <a:rPr lang="es-ES_tradnl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_tradnl" sz="1200" dirty="0" err="1" smtClean="0">
                    <a:solidFill>
                      <a:schemeClr val="tx1"/>
                    </a:solidFill>
                  </a:rPr>
                  <a:t>Factories</a:t>
                </a:r>
                <a:endParaRPr lang="es-PY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45 Decisión"/>
            <p:cNvSpPr/>
            <p:nvPr/>
          </p:nvSpPr>
          <p:spPr>
            <a:xfrm>
              <a:off x="3735121" y="5461833"/>
              <a:ext cx="216024" cy="216024"/>
            </a:xfrm>
            <a:prstGeom prst="flowChartDecision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47" name="46 Elipse"/>
            <p:cNvSpPr/>
            <p:nvPr/>
          </p:nvSpPr>
          <p:spPr>
            <a:xfrm>
              <a:off x="3879137" y="4229313"/>
              <a:ext cx="576064" cy="57606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48" name="47 Elipse"/>
            <p:cNvSpPr/>
            <p:nvPr/>
          </p:nvSpPr>
          <p:spPr>
            <a:xfrm>
              <a:off x="3519097" y="5165417"/>
              <a:ext cx="576064" cy="57606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49" name="48 Elipse"/>
            <p:cNvSpPr/>
            <p:nvPr/>
          </p:nvSpPr>
          <p:spPr>
            <a:xfrm>
              <a:off x="3087049" y="6101521"/>
              <a:ext cx="576064" cy="57606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51 Grupo"/>
          <p:cNvGrpSpPr/>
          <p:nvPr/>
        </p:nvGrpSpPr>
        <p:grpSpPr>
          <a:xfrm>
            <a:off x="8848874" y="1259632"/>
            <a:ext cx="6552728" cy="5464382"/>
            <a:chOff x="2700977" y="133985"/>
            <a:chExt cx="6119495" cy="6590030"/>
          </a:xfrm>
        </p:grpSpPr>
        <p:pic>
          <p:nvPicPr>
            <p:cNvPr id="53" name="16 Imagen" descr="vial_21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0977" y="133985"/>
              <a:ext cx="6119495" cy="6590030"/>
            </a:xfrm>
            <a:prstGeom prst="rect">
              <a:avLst/>
            </a:prstGeom>
          </p:spPr>
        </p:pic>
        <p:sp>
          <p:nvSpPr>
            <p:cNvPr id="54" name="53 Decisión"/>
            <p:cNvSpPr/>
            <p:nvPr/>
          </p:nvSpPr>
          <p:spPr>
            <a:xfrm>
              <a:off x="6228184" y="4581128"/>
              <a:ext cx="216024" cy="216024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55" name="54 Decisión"/>
            <p:cNvSpPr/>
            <p:nvPr/>
          </p:nvSpPr>
          <p:spPr>
            <a:xfrm>
              <a:off x="6380584" y="4733528"/>
              <a:ext cx="216024" cy="216024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56" name="55 Decisión"/>
            <p:cNvSpPr/>
            <p:nvPr/>
          </p:nvSpPr>
          <p:spPr>
            <a:xfrm>
              <a:off x="6228184" y="4885928"/>
              <a:ext cx="216024" cy="216024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57" name="56 Decisión"/>
            <p:cNvSpPr/>
            <p:nvPr/>
          </p:nvSpPr>
          <p:spPr>
            <a:xfrm>
              <a:off x="6380584" y="5013176"/>
              <a:ext cx="216024" cy="216024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58" name="57 Decisión"/>
            <p:cNvSpPr/>
            <p:nvPr/>
          </p:nvSpPr>
          <p:spPr>
            <a:xfrm>
              <a:off x="6532984" y="4941168"/>
              <a:ext cx="216024" cy="216024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59" name="58 Decisión"/>
            <p:cNvSpPr/>
            <p:nvPr/>
          </p:nvSpPr>
          <p:spPr>
            <a:xfrm>
              <a:off x="6588224" y="4653136"/>
              <a:ext cx="216024" cy="216024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60" name="59 Decisión"/>
            <p:cNvSpPr/>
            <p:nvPr/>
          </p:nvSpPr>
          <p:spPr>
            <a:xfrm>
              <a:off x="6344490" y="3284984"/>
              <a:ext cx="216024" cy="216024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61" name="60 Decisión"/>
            <p:cNvSpPr/>
            <p:nvPr/>
          </p:nvSpPr>
          <p:spPr>
            <a:xfrm>
              <a:off x="4644008" y="2420888"/>
              <a:ext cx="216024" cy="216024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62" name="61 Decisión"/>
            <p:cNvSpPr/>
            <p:nvPr/>
          </p:nvSpPr>
          <p:spPr>
            <a:xfrm>
              <a:off x="4796408" y="2573288"/>
              <a:ext cx="216024" cy="216024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63" name="62 Elipse"/>
            <p:cNvSpPr/>
            <p:nvPr/>
          </p:nvSpPr>
          <p:spPr>
            <a:xfrm>
              <a:off x="6732240" y="3284984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64" name="63 Elipse"/>
            <p:cNvSpPr/>
            <p:nvPr/>
          </p:nvSpPr>
          <p:spPr>
            <a:xfrm>
              <a:off x="6948264" y="3212976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65" name="64 Elipse"/>
            <p:cNvSpPr/>
            <p:nvPr/>
          </p:nvSpPr>
          <p:spPr>
            <a:xfrm>
              <a:off x="6804248" y="3501008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66" name="65 Elipse"/>
            <p:cNvSpPr/>
            <p:nvPr/>
          </p:nvSpPr>
          <p:spPr>
            <a:xfrm>
              <a:off x="7020272" y="342900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67" name="66 Elipse"/>
            <p:cNvSpPr/>
            <p:nvPr/>
          </p:nvSpPr>
          <p:spPr>
            <a:xfrm>
              <a:off x="7020272" y="3645024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68" name="67 Elipse"/>
            <p:cNvSpPr/>
            <p:nvPr/>
          </p:nvSpPr>
          <p:spPr>
            <a:xfrm>
              <a:off x="7308304" y="3501008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69" name="68 Elipse"/>
            <p:cNvSpPr/>
            <p:nvPr/>
          </p:nvSpPr>
          <p:spPr>
            <a:xfrm>
              <a:off x="6948264" y="3717032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70" name="69 Elipse"/>
            <p:cNvSpPr/>
            <p:nvPr/>
          </p:nvSpPr>
          <p:spPr>
            <a:xfrm>
              <a:off x="7164288" y="3645024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71" name="70 Elipse"/>
            <p:cNvSpPr/>
            <p:nvPr/>
          </p:nvSpPr>
          <p:spPr>
            <a:xfrm>
              <a:off x="7236296" y="3861048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72" name="71 Elipse"/>
            <p:cNvSpPr/>
            <p:nvPr/>
          </p:nvSpPr>
          <p:spPr>
            <a:xfrm>
              <a:off x="7236296" y="4077072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73" name="72 Elipse"/>
            <p:cNvSpPr/>
            <p:nvPr/>
          </p:nvSpPr>
          <p:spPr>
            <a:xfrm>
              <a:off x="7524328" y="3933056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74" name="73 Elipse"/>
            <p:cNvSpPr/>
            <p:nvPr/>
          </p:nvSpPr>
          <p:spPr>
            <a:xfrm>
              <a:off x="4355976" y="1844824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75" name="74 Elipse"/>
            <p:cNvSpPr/>
            <p:nvPr/>
          </p:nvSpPr>
          <p:spPr>
            <a:xfrm>
              <a:off x="4572000" y="1772816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76" name="75 Elipse"/>
            <p:cNvSpPr/>
            <p:nvPr/>
          </p:nvSpPr>
          <p:spPr>
            <a:xfrm>
              <a:off x="4644008" y="198884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77" name="76 Elipse"/>
            <p:cNvSpPr/>
            <p:nvPr/>
          </p:nvSpPr>
          <p:spPr>
            <a:xfrm>
              <a:off x="4644008" y="2204864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78" name="77 Elipse"/>
            <p:cNvSpPr/>
            <p:nvPr/>
          </p:nvSpPr>
          <p:spPr>
            <a:xfrm>
              <a:off x="4932040" y="2060848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79" name="78 Elipse"/>
            <p:cNvSpPr/>
            <p:nvPr/>
          </p:nvSpPr>
          <p:spPr>
            <a:xfrm>
              <a:off x="6732240" y="2924944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80" name="79 Elipse"/>
            <p:cNvSpPr/>
            <p:nvPr/>
          </p:nvSpPr>
          <p:spPr>
            <a:xfrm>
              <a:off x="6948264" y="2852936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81" name="80 Elipse"/>
            <p:cNvSpPr/>
            <p:nvPr/>
          </p:nvSpPr>
          <p:spPr>
            <a:xfrm>
              <a:off x="6804248" y="3140968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82" name="81 Elipse"/>
            <p:cNvSpPr/>
            <p:nvPr/>
          </p:nvSpPr>
          <p:spPr>
            <a:xfrm>
              <a:off x="7308304" y="3140968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83" name="82 Elipse"/>
            <p:cNvSpPr/>
            <p:nvPr/>
          </p:nvSpPr>
          <p:spPr>
            <a:xfrm>
              <a:off x="4788024" y="1484784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84" name="83 Elipse"/>
            <p:cNvSpPr/>
            <p:nvPr/>
          </p:nvSpPr>
          <p:spPr>
            <a:xfrm>
              <a:off x="5076056" y="162880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85" name="84 Elipse"/>
            <p:cNvSpPr/>
            <p:nvPr/>
          </p:nvSpPr>
          <p:spPr>
            <a:xfrm>
              <a:off x="5076056" y="1844824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86" name="85 Elipse"/>
            <p:cNvSpPr/>
            <p:nvPr/>
          </p:nvSpPr>
          <p:spPr>
            <a:xfrm>
              <a:off x="5364088" y="1700808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87" name="86 Elipse"/>
            <p:cNvSpPr/>
            <p:nvPr/>
          </p:nvSpPr>
          <p:spPr>
            <a:xfrm>
              <a:off x="3275856" y="234888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88" name="87 Elipse"/>
            <p:cNvSpPr/>
            <p:nvPr/>
          </p:nvSpPr>
          <p:spPr>
            <a:xfrm>
              <a:off x="3491880" y="2276872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89" name="88 Elipse"/>
            <p:cNvSpPr/>
            <p:nvPr/>
          </p:nvSpPr>
          <p:spPr>
            <a:xfrm>
              <a:off x="3563888" y="2492896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90" name="89 Elipse"/>
            <p:cNvSpPr/>
            <p:nvPr/>
          </p:nvSpPr>
          <p:spPr>
            <a:xfrm>
              <a:off x="3995936" y="234888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91" name="90 Elipse"/>
            <p:cNvSpPr/>
            <p:nvPr/>
          </p:nvSpPr>
          <p:spPr>
            <a:xfrm>
              <a:off x="4283968" y="2204864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92" name="91 Elipse"/>
            <p:cNvSpPr/>
            <p:nvPr/>
          </p:nvSpPr>
          <p:spPr>
            <a:xfrm>
              <a:off x="5148064" y="2636912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93" name="92 Elipse"/>
            <p:cNvSpPr/>
            <p:nvPr/>
          </p:nvSpPr>
          <p:spPr>
            <a:xfrm>
              <a:off x="5724128" y="2852936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94" name="93 Elipse"/>
            <p:cNvSpPr/>
            <p:nvPr/>
          </p:nvSpPr>
          <p:spPr>
            <a:xfrm>
              <a:off x="5580112" y="2276872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95" name="94 Elipse"/>
            <p:cNvSpPr/>
            <p:nvPr/>
          </p:nvSpPr>
          <p:spPr>
            <a:xfrm>
              <a:off x="4355976" y="3284984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96" name="95 Elipse"/>
            <p:cNvSpPr/>
            <p:nvPr/>
          </p:nvSpPr>
          <p:spPr>
            <a:xfrm>
              <a:off x="4788024" y="3140968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97" name="96 Elipse"/>
            <p:cNvSpPr/>
            <p:nvPr/>
          </p:nvSpPr>
          <p:spPr>
            <a:xfrm>
              <a:off x="6156176" y="594928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98" name="97 Elipse"/>
            <p:cNvSpPr/>
            <p:nvPr/>
          </p:nvSpPr>
          <p:spPr>
            <a:xfrm>
              <a:off x="7020272" y="5877272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99" name="98 Elipse"/>
            <p:cNvSpPr/>
            <p:nvPr/>
          </p:nvSpPr>
          <p:spPr>
            <a:xfrm>
              <a:off x="7020272" y="558924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100" name="99 Elipse"/>
            <p:cNvSpPr/>
            <p:nvPr/>
          </p:nvSpPr>
          <p:spPr>
            <a:xfrm>
              <a:off x="6300192" y="5301208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101" name="100 Elipse"/>
            <p:cNvSpPr/>
            <p:nvPr/>
          </p:nvSpPr>
          <p:spPr>
            <a:xfrm>
              <a:off x="6156176" y="558924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102" name="101 Elipse"/>
            <p:cNvSpPr/>
            <p:nvPr/>
          </p:nvSpPr>
          <p:spPr>
            <a:xfrm>
              <a:off x="6156176" y="3140968"/>
              <a:ext cx="576064" cy="57606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grpSp>
          <p:nvGrpSpPr>
            <p:cNvPr id="5" name="72 Grupo"/>
            <p:cNvGrpSpPr/>
            <p:nvPr/>
          </p:nvGrpSpPr>
          <p:grpSpPr>
            <a:xfrm>
              <a:off x="6156176" y="1196752"/>
              <a:ext cx="2277825" cy="1038520"/>
              <a:chOff x="535502" y="1412776"/>
              <a:chExt cx="2277825" cy="1038520"/>
            </a:xfrm>
          </p:grpSpPr>
          <p:sp>
            <p:nvSpPr>
              <p:cNvPr id="107" name="106 Elipse"/>
              <p:cNvSpPr/>
              <p:nvPr/>
            </p:nvSpPr>
            <p:spPr>
              <a:xfrm>
                <a:off x="535502" y="1817114"/>
                <a:ext cx="216024" cy="21602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107 CuadroTexto"/>
              <p:cNvSpPr txBox="1"/>
              <p:nvPr/>
            </p:nvSpPr>
            <p:spPr>
              <a:xfrm>
                <a:off x="971601" y="1772816"/>
                <a:ext cx="1738456" cy="318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>
                    <a:solidFill>
                      <a:schemeClr val="tx1"/>
                    </a:solidFill>
                  </a:rPr>
                  <a:t>Meat</a:t>
                </a:r>
                <a:r>
                  <a:rPr lang="es-ES_tradnl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_tradnl" sz="1200" dirty="0" err="1" smtClean="0">
                    <a:solidFill>
                      <a:schemeClr val="tx1"/>
                    </a:solidFill>
                  </a:rPr>
                  <a:t>Producers</a:t>
                </a:r>
                <a:endParaRPr lang="es-PY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108 Decisión"/>
              <p:cNvSpPr/>
              <p:nvPr/>
            </p:nvSpPr>
            <p:spPr>
              <a:xfrm>
                <a:off x="549357" y="2182709"/>
                <a:ext cx="216024" cy="216024"/>
              </a:xfrm>
              <a:prstGeom prst="flowChartDecision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109 CuadroTexto"/>
              <p:cNvSpPr txBox="1"/>
              <p:nvPr/>
            </p:nvSpPr>
            <p:spPr>
              <a:xfrm>
                <a:off x="967550" y="2132856"/>
                <a:ext cx="1527522" cy="318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>
                    <a:solidFill>
                      <a:schemeClr val="tx1"/>
                    </a:solidFill>
                  </a:rPr>
                  <a:t>Meat</a:t>
                </a:r>
                <a:r>
                  <a:rPr lang="es-ES_tradnl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_tradnl" sz="1200" dirty="0" err="1" smtClean="0">
                    <a:solidFill>
                      <a:schemeClr val="tx1"/>
                    </a:solidFill>
                  </a:rPr>
                  <a:t>Packing</a:t>
                </a:r>
                <a:endParaRPr lang="es-PY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110 Elipse"/>
              <p:cNvSpPr/>
              <p:nvPr/>
            </p:nvSpPr>
            <p:spPr>
              <a:xfrm>
                <a:off x="539552" y="1484784"/>
                <a:ext cx="216024" cy="21602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111 CuadroTexto"/>
              <p:cNvSpPr txBox="1"/>
              <p:nvPr/>
            </p:nvSpPr>
            <p:spPr>
              <a:xfrm>
                <a:off x="971600" y="1412776"/>
                <a:ext cx="1841727" cy="318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>
                    <a:solidFill>
                      <a:schemeClr val="tx1"/>
                    </a:solidFill>
                  </a:rPr>
                  <a:t>Cold</a:t>
                </a:r>
                <a:r>
                  <a:rPr lang="es-ES_tradnl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_tradnl" sz="1200" dirty="0" err="1" smtClean="0">
                    <a:solidFill>
                      <a:schemeClr val="tx1"/>
                    </a:solidFill>
                  </a:rPr>
                  <a:t>Chain</a:t>
                </a:r>
                <a:r>
                  <a:rPr lang="es-ES_tradnl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_tradnl" sz="1200" dirty="0" err="1" smtClean="0">
                    <a:solidFill>
                      <a:schemeClr val="tx1"/>
                    </a:solidFill>
                  </a:rPr>
                  <a:t>Ports</a:t>
                </a:r>
                <a:endParaRPr lang="es-PY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4" name="103 Elipse"/>
            <p:cNvSpPr/>
            <p:nvPr/>
          </p:nvSpPr>
          <p:spPr>
            <a:xfrm>
              <a:off x="6444208" y="4581128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105" name="104 Elipse"/>
            <p:cNvSpPr/>
            <p:nvPr/>
          </p:nvSpPr>
          <p:spPr>
            <a:xfrm>
              <a:off x="6156176" y="5013176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  <p:sp>
          <p:nvSpPr>
            <p:cNvPr id="106" name="105 Flecha curvada hacia arriba"/>
            <p:cNvSpPr/>
            <p:nvPr/>
          </p:nvSpPr>
          <p:spPr>
            <a:xfrm rot="16027733">
              <a:off x="6627357" y="3665671"/>
              <a:ext cx="1584176" cy="864096"/>
            </a:xfrm>
            <a:prstGeom prst="curved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schemeClr val="tx1"/>
                </a:solidFill>
              </a:endParaRPr>
            </a:p>
          </p:txBody>
        </p:sp>
      </p:grpSp>
      <p:sp>
        <p:nvSpPr>
          <p:cNvPr id="113" name="112 CuadroTexto"/>
          <p:cNvSpPr txBox="1"/>
          <p:nvPr/>
        </p:nvSpPr>
        <p:spPr>
          <a:xfrm>
            <a:off x="10332640" y="971600"/>
            <a:ext cx="427687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Beef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Complex</a:t>
            </a:r>
            <a:endParaRPr lang="es-PY" sz="1200" dirty="0">
              <a:solidFill>
                <a:schemeClr val="tx1"/>
              </a:solidFill>
            </a:endParaRPr>
          </a:p>
        </p:txBody>
      </p:sp>
      <p:sp>
        <p:nvSpPr>
          <p:cNvPr id="114" name="113 CuadroTexto"/>
          <p:cNvSpPr txBox="1"/>
          <p:nvPr/>
        </p:nvSpPr>
        <p:spPr>
          <a:xfrm>
            <a:off x="1619672" y="895815"/>
            <a:ext cx="3772818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Soybean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Complex</a:t>
            </a:r>
            <a:endParaRPr lang="es-PY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94225" y="457200"/>
            <a:ext cx="7070725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666666"/>
                </a:solidFill>
              </a:rPr>
              <a:t>Business Opportunities</a:t>
            </a:r>
            <a:endParaRPr lang="en-US" sz="4800" dirty="0">
              <a:solidFill>
                <a:srgbClr val="66666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110" y="0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8 Marcador de contenido"/>
          <p:cNvSpPr>
            <a:spLocks noGrp="1"/>
          </p:cNvSpPr>
          <p:nvPr>
            <p:ph idx="1"/>
          </p:nvPr>
        </p:nvSpPr>
        <p:spPr>
          <a:xfrm>
            <a:off x="812800" y="1654894"/>
            <a:ext cx="14611350" cy="601345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s-PY" sz="3600" dirty="0" err="1" smtClean="0">
                <a:solidFill>
                  <a:schemeClr val="tx1"/>
                </a:solidFill>
              </a:rPr>
              <a:t>Private</a:t>
            </a:r>
            <a:r>
              <a:rPr lang="es-PY" sz="3600" dirty="0" smtClean="0">
                <a:solidFill>
                  <a:schemeClr val="tx1"/>
                </a:solidFill>
              </a:rPr>
              <a:t> and </a:t>
            </a:r>
            <a:r>
              <a:rPr lang="es-PY" sz="3600" dirty="0" err="1" smtClean="0">
                <a:solidFill>
                  <a:schemeClr val="tx1"/>
                </a:solidFill>
              </a:rPr>
              <a:t>Public</a:t>
            </a:r>
            <a:r>
              <a:rPr lang="es-PY" sz="3600" dirty="0" smtClean="0">
                <a:solidFill>
                  <a:schemeClr val="tx1"/>
                </a:solidFill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</a:rPr>
              <a:t>Investments</a:t>
            </a:r>
            <a:r>
              <a:rPr lang="es-PY" sz="3600" dirty="0" smtClean="0">
                <a:solidFill>
                  <a:schemeClr val="tx1"/>
                </a:solidFill>
              </a:rPr>
              <a:t> in </a:t>
            </a:r>
            <a:r>
              <a:rPr lang="es-PY" sz="3600" dirty="0" err="1" smtClean="0">
                <a:solidFill>
                  <a:schemeClr val="tx1"/>
                </a:solidFill>
              </a:rPr>
              <a:t>road</a:t>
            </a:r>
            <a:r>
              <a:rPr lang="es-PY" sz="3600" dirty="0" smtClean="0">
                <a:solidFill>
                  <a:schemeClr val="tx1"/>
                </a:solidFill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</a:rPr>
              <a:t>infrastructure</a:t>
            </a:r>
            <a:r>
              <a:rPr lang="es-PY" sz="3600" dirty="0" smtClean="0">
                <a:solidFill>
                  <a:schemeClr val="tx1"/>
                </a:solidFill>
              </a:rPr>
              <a:t>.</a:t>
            </a:r>
            <a:endParaRPr lang="es-PY" sz="3600" dirty="0" smtClean="0">
              <a:solidFill>
                <a:schemeClr val="tx1"/>
              </a:solidFill>
              <a:sym typeface="Symbol" pitchFamily="18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Private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and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Public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Investments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in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railroad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transportation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Private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Investments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for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meat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and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grain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storage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Private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Investments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for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meat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packing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Private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Investments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in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river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ports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Private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Investments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in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logistics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for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export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Private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Investments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in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river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transportation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systems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Private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Investments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in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Trade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Logistics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 (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certification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,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packing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,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financing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, trading, </a:t>
            </a:r>
            <a:r>
              <a:rPr lang="es-PY" sz="3600" dirty="0" err="1" smtClean="0">
                <a:solidFill>
                  <a:schemeClr val="tx1"/>
                </a:solidFill>
                <a:sym typeface="Symbol" pitchFamily="18" charset="2"/>
              </a:rPr>
              <a:t>others</a:t>
            </a:r>
            <a:r>
              <a:rPr lang="es-PY" sz="3600" dirty="0" smtClean="0">
                <a:solidFill>
                  <a:schemeClr val="tx1"/>
                </a:solidFill>
                <a:sym typeface="Symbol" pitchFamily="18" charset="2"/>
              </a:rPr>
              <a:t>).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s-PY" sz="3600" dirty="0" smtClean="0">
              <a:solidFill>
                <a:schemeClr val="tx1"/>
              </a:solidFill>
              <a:sym typeface="Symbol" pitchFamily="18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s-PY" sz="3600" dirty="0" smtClean="0">
              <a:solidFill>
                <a:schemeClr val="tx1"/>
              </a:solidFill>
              <a:sym typeface="Symbol" pitchFamily="18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s-PY" sz="3600" dirty="0" smtClean="0">
              <a:solidFill>
                <a:schemeClr val="tx1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441450" y="2722563"/>
            <a:ext cx="7213600" cy="94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6000" b="1" dirty="0" smtClean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  <a:endParaRPr lang="en-US" sz="6000" b="1" dirty="0">
              <a:solidFill>
                <a:srgbClr val="66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665288" y="3905250"/>
            <a:ext cx="12080130" cy="12428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/>
          <a:lstStyle/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_tradnl" sz="4000" b="1" dirty="0" err="1" smtClean="0">
                <a:solidFill>
                  <a:schemeClr val="tx1"/>
                </a:solidFill>
              </a:rPr>
              <a:t>Reforestation</a:t>
            </a:r>
            <a:endParaRPr lang="es-PY" sz="4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3528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94225" y="395536"/>
            <a:ext cx="7070725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666666"/>
                </a:solidFill>
              </a:rPr>
              <a:t>Reforestation</a:t>
            </a:r>
            <a:endParaRPr lang="en-US" sz="4800" dirty="0">
              <a:solidFill>
                <a:srgbClr val="666666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55986" y="827584"/>
            <a:ext cx="2696572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</a:t>
            </a:r>
            <a:r>
              <a:rPr lang="es-PY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Y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Plantation</a:t>
            </a:r>
            <a:endParaRPr lang="es-PY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4384378" y="2267744"/>
            <a:ext cx="504056" cy="34563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b="1">
              <a:solidFill>
                <a:schemeClr val="tx1"/>
              </a:solidFill>
            </a:endParaRPr>
          </a:p>
        </p:txBody>
      </p:sp>
      <p:grpSp>
        <p:nvGrpSpPr>
          <p:cNvPr id="2" name="27 Grupo"/>
          <p:cNvGrpSpPr/>
          <p:nvPr/>
        </p:nvGrpSpPr>
        <p:grpSpPr>
          <a:xfrm>
            <a:off x="4960442" y="1181129"/>
            <a:ext cx="5509245" cy="6271191"/>
            <a:chOff x="7048674" y="899592"/>
            <a:chExt cx="5509245" cy="5983159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48674" y="899592"/>
              <a:ext cx="5509245" cy="5983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21 Rectángulo"/>
            <p:cNvSpPr/>
            <p:nvPr/>
          </p:nvSpPr>
          <p:spPr>
            <a:xfrm>
              <a:off x="7840762" y="5364088"/>
              <a:ext cx="216024" cy="2160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7819807" y="5724128"/>
              <a:ext cx="216024" cy="21602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7819807" y="6084168"/>
              <a:ext cx="216024" cy="21602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8272810" y="5364088"/>
              <a:ext cx="582211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Y" dirty="0" smtClean="0">
                  <a:solidFill>
                    <a:schemeClr val="tx1"/>
                  </a:solidFill>
                </a:rPr>
                <a:t>Alta</a:t>
              </a:r>
              <a:endParaRPr lang="es-PY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8251855" y="5662192"/>
              <a:ext cx="813043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Y" dirty="0" smtClean="0">
                  <a:solidFill>
                    <a:schemeClr val="tx1"/>
                  </a:solidFill>
                </a:rPr>
                <a:t>Media</a:t>
              </a:r>
              <a:endParaRPr lang="es-PY" dirty="0">
                <a:solidFill>
                  <a:schemeClr val="tx1"/>
                </a:solidFill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251855" y="6022232"/>
              <a:ext cx="646331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Y" dirty="0" smtClean="0">
                  <a:solidFill>
                    <a:schemeClr val="tx1"/>
                  </a:solidFill>
                </a:rPr>
                <a:t>Baja</a:t>
              </a:r>
              <a:endParaRPr lang="es-PY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351930" y="1331632"/>
          <a:ext cx="3744417" cy="612068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9168"/>
                <a:gridCol w="1128599"/>
                <a:gridCol w="1310545"/>
                <a:gridCol w="936105"/>
              </a:tblGrid>
              <a:tr h="373498">
                <a:tc>
                  <a:txBody>
                    <a:bodyPr/>
                    <a:lstStyle/>
                    <a:p>
                      <a:pPr algn="ctr"/>
                      <a:r>
                        <a:rPr lang="es-PY" sz="1050" dirty="0" smtClean="0"/>
                        <a:t>N°</a:t>
                      </a:r>
                      <a:endParaRPr lang="es-P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50" dirty="0" smtClean="0"/>
                        <a:t>DISTRICT</a:t>
                      </a:r>
                      <a:endParaRPr lang="es-P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50" dirty="0" smtClean="0"/>
                        <a:t>AREA (Has)</a:t>
                      </a:r>
                      <a:endParaRPr lang="es-P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50" dirty="0" smtClean="0"/>
                        <a:t>%</a:t>
                      </a:r>
                      <a:endParaRPr lang="es-PY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3498">
                <a:tc>
                  <a:txBody>
                    <a:bodyPr/>
                    <a:lstStyle/>
                    <a:p>
                      <a:pPr algn="ctr"/>
                      <a:r>
                        <a:rPr lang="es-PY" sz="1050" dirty="0" smtClean="0"/>
                        <a:t>1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50" dirty="0" smtClean="0"/>
                        <a:t>ALTO</a:t>
                      </a:r>
                      <a:r>
                        <a:rPr lang="es-PY" sz="1050" baseline="0" dirty="0" smtClean="0"/>
                        <a:t> PARANA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10.361,46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19,61</a:t>
                      </a:r>
                      <a:endParaRPr lang="es-PY" sz="1050" dirty="0"/>
                    </a:p>
                  </a:txBody>
                  <a:tcPr/>
                </a:tc>
              </a:tr>
              <a:tr h="373498">
                <a:tc>
                  <a:txBody>
                    <a:bodyPr/>
                    <a:lstStyle/>
                    <a:p>
                      <a:pPr algn="ctr"/>
                      <a:r>
                        <a:rPr lang="es-PY" sz="1050" dirty="0" smtClean="0"/>
                        <a:t>2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50" dirty="0" smtClean="0"/>
                        <a:t>SAN PEDRO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10.324,71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19,54</a:t>
                      </a:r>
                      <a:endParaRPr lang="es-PY" sz="1050" dirty="0"/>
                    </a:p>
                  </a:txBody>
                  <a:tcPr/>
                </a:tc>
              </a:tr>
              <a:tr h="340815">
                <a:tc>
                  <a:txBody>
                    <a:bodyPr/>
                    <a:lstStyle/>
                    <a:p>
                      <a:pPr algn="ctr"/>
                      <a:r>
                        <a:rPr lang="es-PY" sz="105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50" dirty="0" smtClean="0"/>
                        <a:t>CAAZAPA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10.284,87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19,47</a:t>
                      </a:r>
                      <a:endParaRPr lang="es-PY" sz="1050" dirty="0"/>
                    </a:p>
                  </a:txBody>
                  <a:tcPr/>
                </a:tc>
              </a:tr>
              <a:tr h="340815">
                <a:tc>
                  <a:txBody>
                    <a:bodyPr/>
                    <a:lstStyle/>
                    <a:p>
                      <a:pPr algn="ctr"/>
                      <a:r>
                        <a:rPr lang="es-PY" sz="105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50" dirty="0" smtClean="0"/>
                        <a:t>ITAPUA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5.163,07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9,77</a:t>
                      </a:r>
                      <a:endParaRPr lang="es-PY" sz="1050" dirty="0"/>
                    </a:p>
                  </a:txBody>
                  <a:tcPr/>
                </a:tc>
              </a:tr>
              <a:tr h="373498">
                <a:tc>
                  <a:txBody>
                    <a:bodyPr/>
                    <a:lstStyle/>
                    <a:p>
                      <a:pPr algn="ctr"/>
                      <a:r>
                        <a:rPr lang="es-PY" sz="105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50" dirty="0" smtClean="0"/>
                        <a:t>ÑEEMBUCU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4.973,82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9,41</a:t>
                      </a:r>
                      <a:endParaRPr lang="es-PY" sz="1050" dirty="0"/>
                    </a:p>
                  </a:txBody>
                  <a:tcPr/>
                </a:tc>
              </a:tr>
              <a:tr h="373498">
                <a:tc>
                  <a:txBody>
                    <a:bodyPr/>
                    <a:lstStyle/>
                    <a:p>
                      <a:pPr algn="ctr"/>
                      <a:r>
                        <a:rPr lang="es-PY" sz="105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50" dirty="0" smtClean="0"/>
                        <a:t>CAAGUAZU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3.922,62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7,43</a:t>
                      </a:r>
                      <a:endParaRPr lang="es-PY" sz="1050" dirty="0"/>
                    </a:p>
                  </a:txBody>
                  <a:tcPr/>
                </a:tc>
              </a:tr>
              <a:tr h="373498">
                <a:tc>
                  <a:txBody>
                    <a:bodyPr/>
                    <a:lstStyle/>
                    <a:p>
                      <a:pPr algn="ctr"/>
                      <a:r>
                        <a:rPr lang="es-PY" sz="105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50" dirty="0" smtClean="0"/>
                        <a:t>CANINDEYU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3.019,16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5,71</a:t>
                      </a:r>
                      <a:endParaRPr lang="es-PY" sz="1050" dirty="0"/>
                    </a:p>
                  </a:txBody>
                  <a:tcPr/>
                </a:tc>
              </a:tr>
              <a:tr h="373498">
                <a:tc>
                  <a:txBody>
                    <a:bodyPr/>
                    <a:lstStyle/>
                    <a:p>
                      <a:pPr algn="ctr"/>
                      <a:r>
                        <a:rPr lang="es-PY" sz="105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50" dirty="0" smtClean="0"/>
                        <a:t>CONCEPCION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1.464,63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2,77</a:t>
                      </a:r>
                      <a:endParaRPr lang="es-PY" sz="1050" dirty="0"/>
                    </a:p>
                  </a:txBody>
                  <a:tcPr/>
                </a:tc>
              </a:tr>
              <a:tr h="373498">
                <a:tc>
                  <a:txBody>
                    <a:bodyPr/>
                    <a:lstStyle/>
                    <a:p>
                      <a:pPr algn="ctr"/>
                      <a:r>
                        <a:rPr lang="es-PY" sz="105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50" dirty="0" smtClean="0"/>
                        <a:t>PARAGUARI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733,86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1,39</a:t>
                      </a:r>
                      <a:endParaRPr lang="es-PY" sz="1050" dirty="0"/>
                    </a:p>
                  </a:txBody>
                  <a:tcPr/>
                </a:tc>
              </a:tr>
              <a:tr h="340815">
                <a:tc>
                  <a:txBody>
                    <a:bodyPr/>
                    <a:lstStyle/>
                    <a:p>
                      <a:pPr algn="ctr"/>
                      <a:r>
                        <a:rPr lang="es-PY" sz="105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50" dirty="0" smtClean="0"/>
                        <a:t>GUAIRA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640,88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1,21</a:t>
                      </a:r>
                      <a:endParaRPr lang="es-PY" sz="1050" dirty="0"/>
                    </a:p>
                  </a:txBody>
                  <a:tcPr/>
                </a:tc>
              </a:tr>
              <a:tr h="373498">
                <a:tc>
                  <a:txBody>
                    <a:bodyPr/>
                    <a:lstStyle/>
                    <a:p>
                      <a:pPr algn="ctr"/>
                      <a:r>
                        <a:rPr lang="es-PY" sz="1050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50" dirty="0" smtClean="0"/>
                        <a:t>CORDILLERA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615,75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1,17</a:t>
                      </a:r>
                      <a:endParaRPr lang="es-PY" sz="1050" dirty="0"/>
                    </a:p>
                  </a:txBody>
                  <a:tcPr/>
                </a:tc>
              </a:tr>
              <a:tr h="340815">
                <a:tc>
                  <a:txBody>
                    <a:bodyPr/>
                    <a:lstStyle/>
                    <a:p>
                      <a:pPr algn="ctr"/>
                      <a:r>
                        <a:rPr lang="es-PY" sz="1050" dirty="0" smtClean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50" dirty="0" smtClean="0"/>
                        <a:t>MISIONES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521,02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0,99</a:t>
                      </a:r>
                      <a:endParaRPr lang="es-PY" sz="1050" dirty="0"/>
                    </a:p>
                  </a:txBody>
                  <a:tcPr/>
                </a:tc>
              </a:tr>
              <a:tr h="340815">
                <a:tc>
                  <a:txBody>
                    <a:bodyPr/>
                    <a:lstStyle/>
                    <a:p>
                      <a:pPr algn="ctr"/>
                      <a:r>
                        <a:rPr lang="es-PY" sz="105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50" dirty="0" smtClean="0"/>
                        <a:t>AMAMBAY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339,29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0,64</a:t>
                      </a:r>
                      <a:endParaRPr lang="es-PY" sz="1050" dirty="0"/>
                    </a:p>
                  </a:txBody>
                  <a:tcPr/>
                </a:tc>
              </a:tr>
              <a:tr h="373498">
                <a:tc>
                  <a:txBody>
                    <a:bodyPr/>
                    <a:lstStyle/>
                    <a:p>
                      <a:pPr algn="ctr"/>
                      <a:r>
                        <a:rPr lang="es-PY" sz="105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50" dirty="0" smtClean="0"/>
                        <a:t>PTE. HAYES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320,91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0,61</a:t>
                      </a:r>
                      <a:endParaRPr lang="es-PY" sz="1050" dirty="0"/>
                    </a:p>
                  </a:txBody>
                  <a:tcPr/>
                </a:tc>
              </a:tr>
              <a:tr h="340815">
                <a:tc>
                  <a:txBody>
                    <a:bodyPr/>
                    <a:lstStyle/>
                    <a:p>
                      <a:pPr algn="ctr"/>
                      <a:r>
                        <a:rPr lang="es-PY" sz="1050" dirty="0" smtClean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50" dirty="0" smtClean="0"/>
                        <a:t>CENTRAL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142,83</a:t>
                      </a:r>
                      <a:endParaRPr lang="es-PY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dirty="0" smtClean="0"/>
                        <a:t>0,22</a:t>
                      </a:r>
                      <a:endParaRPr lang="es-PY" sz="1050" dirty="0"/>
                    </a:p>
                  </a:txBody>
                  <a:tcPr/>
                </a:tc>
              </a:tr>
              <a:tr h="340815">
                <a:tc>
                  <a:txBody>
                    <a:bodyPr/>
                    <a:lstStyle/>
                    <a:p>
                      <a:pPr algn="ctr"/>
                      <a:endParaRPr lang="es-PY" sz="1050" b="1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Y" sz="1050" b="1" dirty="0" smtClean="0"/>
                        <a:t>TOTAL</a:t>
                      </a:r>
                      <a:endParaRPr lang="es-PY" sz="105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b="1" dirty="0" smtClean="0"/>
                        <a:t>52.828,88</a:t>
                      </a:r>
                      <a:endParaRPr lang="es-PY" sz="105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50" b="1" dirty="0" smtClean="0"/>
                        <a:t>100,00</a:t>
                      </a:r>
                      <a:endParaRPr lang="es-PY" sz="105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10649075" y="1283979"/>
          <a:ext cx="5472607" cy="610320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0040"/>
                <a:gridCol w="1152128"/>
                <a:gridCol w="1008112"/>
                <a:gridCol w="936104"/>
                <a:gridCol w="1008112"/>
                <a:gridCol w="1008111"/>
              </a:tblGrid>
              <a:tr h="269756">
                <a:tc rowSpan="2">
                  <a:txBody>
                    <a:bodyPr/>
                    <a:lstStyle/>
                    <a:p>
                      <a:pPr algn="ctr"/>
                      <a:endParaRPr lang="es-PY" sz="1000" dirty="0" smtClean="0"/>
                    </a:p>
                    <a:p>
                      <a:pPr algn="ctr"/>
                      <a:r>
                        <a:rPr lang="es-PY" sz="1000" dirty="0" smtClean="0"/>
                        <a:t>N°</a:t>
                      </a:r>
                      <a:endParaRPr lang="es-PY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Y" sz="1000" dirty="0" smtClean="0"/>
                    </a:p>
                    <a:p>
                      <a:pPr algn="ctr"/>
                      <a:r>
                        <a:rPr lang="es-PY" sz="1000" dirty="0" smtClean="0"/>
                        <a:t>DEPARTMENT</a:t>
                      </a:r>
                      <a:endParaRPr lang="es-PY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PY" sz="1200" dirty="0" smtClean="0"/>
                        <a:t>AREA</a:t>
                      </a:r>
                      <a:endParaRPr lang="es-PY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TOTAL </a:t>
                      </a:r>
                    </a:p>
                    <a:p>
                      <a:pPr algn="ctr"/>
                      <a:r>
                        <a:rPr lang="es-PY" sz="1000" dirty="0" smtClean="0"/>
                        <a:t>AREA</a:t>
                      </a:r>
                      <a:endParaRPr lang="es-PY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39783">
                <a:tc v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b="1" dirty="0" smtClean="0"/>
                        <a:t>HIGH</a:t>
                      </a:r>
                      <a:endParaRPr lang="es-PY" sz="1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b="1" dirty="0" smtClean="0"/>
                        <a:t>MEDIUM</a:t>
                      </a:r>
                      <a:endParaRPr lang="es-PY" sz="1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b="1" dirty="0" smtClean="0"/>
                        <a:t>LOW</a:t>
                      </a:r>
                      <a:endParaRPr lang="es-PY" sz="1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</a:tr>
              <a:tr h="359787"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1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00" dirty="0" smtClean="0"/>
                        <a:t>CONCEPCION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1.169.100,08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16.875,95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1.185.976,03</a:t>
                      </a:r>
                      <a:endParaRPr lang="es-PY" sz="1000" dirty="0"/>
                    </a:p>
                  </a:txBody>
                  <a:tcPr/>
                </a:tc>
              </a:tr>
              <a:tr h="359787"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2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00" dirty="0" smtClean="0"/>
                        <a:t>SAN PEDRO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1.162.693,51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269.356,00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1.432.049,51</a:t>
                      </a:r>
                      <a:endParaRPr lang="es-PY" sz="1000" dirty="0"/>
                    </a:p>
                  </a:txBody>
                  <a:tcPr/>
                </a:tc>
              </a:tr>
              <a:tr h="239783"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3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00" dirty="0" smtClean="0"/>
                        <a:t>CORDILLERA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266.494,58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266.494,58</a:t>
                      </a:r>
                      <a:endParaRPr lang="es-PY" sz="1000" dirty="0"/>
                    </a:p>
                  </a:txBody>
                  <a:tcPr/>
                </a:tc>
              </a:tr>
              <a:tr h="239783"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4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00" dirty="0" smtClean="0"/>
                        <a:t>GUAIRA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296.791,14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1.154,16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297.945,30</a:t>
                      </a:r>
                      <a:endParaRPr lang="es-PY" sz="1000" dirty="0"/>
                    </a:p>
                  </a:txBody>
                  <a:tcPr/>
                </a:tc>
              </a:tr>
              <a:tr h="359787"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5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00" dirty="0" smtClean="0"/>
                        <a:t>CAAGUAZU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582.821,39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456.450,15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1.039.271,54</a:t>
                      </a:r>
                      <a:endParaRPr lang="es-PY" sz="1000" dirty="0"/>
                    </a:p>
                  </a:txBody>
                  <a:tcPr/>
                </a:tc>
              </a:tr>
              <a:tr h="239783"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6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00" dirty="0" smtClean="0"/>
                        <a:t>CAAZAPA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483.818,37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152.287,59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636.105,96</a:t>
                      </a:r>
                      <a:endParaRPr lang="es-PY" sz="1000" dirty="0"/>
                    </a:p>
                  </a:txBody>
                  <a:tcPr/>
                </a:tc>
              </a:tr>
              <a:tr h="359787"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7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00" dirty="0" smtClean="0"/>
                        <a:t>ITAPUA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545.703,99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658.997,95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1.204.701,94</a:t>
                      </a:r>
                      <a:endParaRPr lang="es-PY" sz="1000" dirty="0"/>
                    </a:p>
                  </a:txBody>
                  <a:tcPr/>
                </a:tc>
              </a:tr>
              <a:tr h="239783"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8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00" dirty="0" smtClean="0"/>
                        <a:t>MISIONES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348.777,78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56.318,21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405.095,99</a:t>
                      </a:r>
                      <a:endParaRPr lang="es-PY" sz="1000" dirty="0"/>
                    </a:p>
                  </a:txBody>
                  <a:tcPr/>
                </a:tc>
              </a:tr>
              <a:tr h="239783"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9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00" dirty="0" smtClean="0"/>
                        <a:t>PARAGUARI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550.858,40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550.858,40</a:t>
                      </a:r>
                      <a:endParaRPr lang="es-PY" sz="1000" dirty="0"/>
                    </a:p>
                  </a:txBody>
                  <a:tcPr/>
                </a:tc>
              </a:tr>
              <a:tr h="359787"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10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00" dirty="0" smtClean="0"/>
                        <a:t>ALTO PARANA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218.608,83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921.903,08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1.140.511,91</a:t>
                      </a:r>
                      <a:endParaRPr lang="es-PY" sz="1000" dirty="0"/>
                    </a:p>
                  </a:txBody>
                  <a:tcPr/>
                </a:tc>
              </a:tr>
              <a:tr h="239783"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11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00" dirty="0" smtClean="0"/>
                        <a:t>CENTRAL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76.782,84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76.782,84</a:t>
                      </a:r>
                      <a:endParaRPr lang="es-PY" sz="1000" dirty="0"/>
                    </a:p>
                  </a:txBody>
                  <a:tcPr/>
                </a:tc>
              </a:tr>
              <a:tr h="239783"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12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00" dirty="0" smtClean="0"/>
                        <a:t>ÑEEMBUCU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206.601,06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129.087,88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335.688,94</a:t>
                      </a:r>
                      <a:endParaRPr lang="es-PY" sz="1000" dirty="0"/>
                    </a:p>
                  </a:txBody>
                  <a:tcPr/>
                </a:tc>
              </a:tr>
              <a:tr h="239783"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13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00" dirty="0" smtClean="0"/>
                        <a:t>AMAMBAY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808.448,53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134.175,28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942.623,81</a:t>
                      </a:r>
                      <a:endParaRPr lang="es-PY" sz="1000" dirty="0"/>
                    </a:p>
                  </a:txBody>
                  <a:tcPr/>
                </a:tc>
              </a:tr>
              <a:tr h="359787"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14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00" dirty="0" smtClean="0"/>
                        <a:t>CANINDEYU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541.229,06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576.397,24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1.117.626,30</a:t>
                      </a:r>
                      <a:endParaRPr lang="es-PY" sz="1000" dirty="0"/>
                    </a:p>
                  </a:txBody>
                  <a:tcPr/>
                </a:tc>
              </a:tr>
              <a:tr h="359787"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15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00" dirty="0" smtClean="0"/>
                        <a:t>PTE. HAYES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2.133.207,58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2.385.832,48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4.519.040,06</a:t>
                      </a:r>
                      <a:endParaRPr lang="es-PY" sz="1000" dirty="0"/>
                    </a:p>
                  </a:txBody>
                  <a:tcPr/>
                </a:tc>
              </a:tr>
              <a:tr h="359787"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16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00" dirty="0" smtClean="0"/>
                        <a:t>BOQUERON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2.594.240,62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2.594.240,62</a:t>
                      </a:r>
                      <a:endParaRPr lang="es-PY" sz="1000" dirty="0"/>
                    </a:p>
                  </a:txBody>
                  <a:tcPr/>
                </a:tc>
              </a:tr>
              <a:tr h="389648"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17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1000" dirty="0" smtClean="0"/>
                        <a:t>ALTO PARAGUAY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41.123,55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2.219.552,73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000" dirty="0" smtClean="0"/>
                        <a:t>-</a:t>
                      </a:r>
                      <a:endParaRPr lang="es-P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2.260.676,28</a:t>
                      </a:r>
                      <a:endParaRPr lang="es-PY" sz="1000" dirty="0"/>
                    </a:p>
                  </a:txBody>
                  <a:tcPr/>
                </a:tc>
              </a:tr>
              <a:tr h="359787">
                <a:tc>
                  <a:txBody>
                    <a:bodyPr/>
                    <a:lstStyle/>
                    <a:p>
                      <a:endParaRPr lang="es-PY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Y" sz="1000" dirty="0" smtClean="0"/>
                        <a:t>TOTAL</a:t>
                      </a:r>
                      <a:endParaRPr lang="es-PY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9.433.095,80</a:t>
                      </a:r>
                      <a:endParaRPr lang="es-PY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7.328.713,71</a:t>
                      </a:r>
                      <a:endParaRPr lang="es-PY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3.243.915,61</a:t>
                      </a:r>
                      <a:endParaRPr lang="es-PY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 smtClean="0"/>
                        <a:t>20.005.725,12</a:t>
                      </a:r>
                      <a:endParaRPr lang="es-PY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94225" y="457200"/>
            <a:ext cx="7070725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666666"/>
                </a:solidFill>
              </a:rPr>
              <a:t>Reforestation</a:t>
            </a:r>
            <a:endParaRPr lang="en-US" sz="4800" dirty="0">
              <a:solidFill>
                <a:srgbClr val="666666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3232250" y="2483768"/>
            <a:ext cx="504056" cy="34563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b="1">
              <a:solidFill>
                <a:schemeClr val="tx1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6112570" y="2483768"/>
            <a:ext cx="504056" cy="34563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b="1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808314" y="3380720"/>
            <a:ext cx="230425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PY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MARKET</a:t>
            </a:r>
          </a:p>
          <a:p>
            <a:pPr>
              <a:buFont typeface="Wingdings" pitchFamily="2" charset="2"/>
              <a:buChar char="Ø"/>
            </a:pPr>
            <a:r>
              <a:rPr lang="es-PY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BRAZIL</a:t>
            </a:r>
          </a:p>
          <a:p>
            <a:pPr>
              <a:buFont typeface="Wingdings" pitchFamily="2" charset="2"/>
              <a:buChar char="Ø"/>
            </a:pPr>
            <a:r>
              <a:rPr lang="es-PY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URUGUAY</a:t>
            </a:r>
            <a:endParaRPr lang="es-PY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3938" y="3849943"/>
            <a:ext cx="3070071" cy="722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4400" dirty="0" smtClean="0">
                <a:solidFill>
                  <a:schemeClr val="tx1"/>
                </a:solidFill>
              </a:rPr>
              <a:t>MARKETS </a:t>
            </a:r>
            <a:endParaRPr lang="es-PY" sz="4400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9928994" y="7236296"/>
            <a:ext cx="1872208" cy="13681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aphicFrame>
        <p:nvGraphicFramePr>
          <p:cNvPr id="16" name="15 Gráfico"/>
          <p:cNvGraphicFramePr/>
          <p:nvPr/>
        </p:nvGraphicFramePr>
        <p:xfrm>
          <a:off x="6976666" y="1547664"/>
          <a:ext cx="41764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16 Gráfico"/>
          <p:cNvGraphicFramePr/>
          <p:nvPr/>
        </p:nvGraphicFramePr>
        <p:xfrm>
          <a:off x="11081122" y="1547664"/>
          <a:ext cx="367240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17 Gráfico"/>
          <p:cNvGraphicFramePr/>
          <p:nvPr/>
        </p:nvGraphicFramePr>
        <p:xfrm>
          <a:off x="6976666" y="3923928"/>
          <a:ext cx="4104456" cy="238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18 Gráfico"/>
          <p:cNvGraphicFramePr/>
          <p:nvPr/>
        </p:nvGraphicFramePr>
        <p:xfrm>
          <a:off x="11081122" y="3923928"/>
          <a:ext cx="3672408" cy="238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7048674" y="6804248"/>
            <a:ext cx="619268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i="1" dirty="0" err="1" smtClean="0">
                <a:solidFill>
                  <a:schemeClr val="tx1"/>
                </a:solidFill>
              </a:rPr>
              <a:t>Source</a:t>
            </a:r>
            <a:r>
              <a:rPr lang="es-PY" i="1" dirty="0" smtClean="0">
                <a:solidFill>
                  <a:schemeClr val="tx1"/>
                </a:solidFill>
              </a:rPr>
              <a:t>: FAO (www.fao.org)</a:t>
            </a:r>
            <a:endParaRPr lang="es-PY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441450" y="2722563"/>
            <a:ext cx="7213600" cy="94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6000" b="1" dirty="0" smtClean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  <a:endParaRPr lang="en-US" sz="6000" b="1" dirty="0">
              <a:solidFill>
                <a:srgbClr val="66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665288" y="3905250"/>
            <a:ext cx="12080130" cy="12428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err="1" smtClean="0">
                <a:solidFill>
                  <a:srgbClr val="666666"/>
                </a:solidFill>
              </a:rPr>
              <a:t>Turism</a:t>
            </a:r>
            <a:r>
              <a:rPr lang="en-US" sz="4000" dirty="0" smtClean="0">
                <a:solidFill>
                  <a:srgbClr val="666666"/>
                </a:solidFill>
              </a:rPr>
              <a:t> Regime ending in 2019</a:t>
            </a:r>
            <a:endParaRPr lang="en-US" sz="4000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4098" y="323528"/>
            <a:ext cx="12241360" cy="5208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00202" y="5724128"/>
            <a:ext cx="10297144" cy="151216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Y" sz="6600" b="1" dirty="0" err="1" smtClean="0"/>
              <a:t>Border</a:t>
            </a:r>
            <a:r>
              <a:rPr lang="es-PY" sz="6600" b="1" dirty="0" smtClean="0"/>
              <a:t> of </a:t>
            </a:r>
            <a:r>
              <a:rPr lang="es-PY" sz="6600" b="1" dirty="0" err="1" smtClean="0"/>
              <a:t>Opportunities</a:t>
            </a:r>
            <a:endParaRPr lang="es-PY" sz="6600" b="1" dirty="0"/>
          </a:p>
        </p:txBody>
      </p:sp>
    </p:spTree>
    <p:extLst>
      <p:ext uri="{BB962C8B-B14F-4D97-AF65-F5344CB8AC3E}">
        <p14:creationId xmlns:p14="http://schemas.microsoft.com/office/powerpoint/2010/main" xmlns="" val="1463322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09"/>
            <a:ext cx="12779190" cy="5400598"/>
          </a:xfrm>
        </p:spPr>
      </p:pic>
      <p:pic>
        <p:nvPicPr>
          <p:cNvPr id="4" name="5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0500" y="1"/>
            <a:ext cx="9537088" cy="5364088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" y="0"/>
            <a:ext cx="16257588" cy="776294"/>
          </a:xfrm>
          <a:prstGeom prst="rect">
            <a:avLst/>
          </a:prstGeom>
          <a:solidFill>
            <a:srgbClr val="FF0000"/>
          </a:solidFill>
        </p:spPr>
        <p:txBody>
          <a:bodyPr wrap="square" lIns="145152" tIns="72576" rIns="145152" bIns="72576" rtlCol="0">
            <a:spAutoFit/>
          </a:bodyPr>
          <a:lstStyle/>
          <a:p>
            <a:pPr algn="ctr"/>
            <a:r>
              <a:rPr lang="es-PY" sz="4400" dirty="0" smtClean="0"/>
              <a:t>Borders </a:t>
            </a:r>
            <a:r>
              <a:rPr lang="es-PY" sz="4400" dirty="0" err="1" smtClean="0"/>
              <a:t>today</a:t>
            </a:r>
            <a:endParaRPr lang="es-PY" sz="4400" dirty="0"/>
          </a:p>
        </p:txBody>
      </p:sp>
      <p:sp>
        <p:nvSpPr>
          <p:cNvPr id="5" name="4 Rectángulo"/>
          <p:cNvSpPr/>
          <p:nvPr/>
        </p:nvSpPr>
        <p:spPr>
          <a:xfrm>
            <a:off x="0" y="5292080"/>
            <a:ext cx="16257588" cy="2177895"/>
          </a:xfrm>
          <a:prstGeom prst="rect">
            <a:avLst/>
          </a:prstGeom>
          <a:solidFill>
            <a:schemeClr val="accent2"/>
          </a:solidFill>
        </p:spPr>
        <p:txBody>
          <a:bodyPr wrap="square" lIns="145152" tIns="72576" rIns="145152" bIns="72576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PY" sz="4400" dirty="0" smtClean="0"/>
              <a:t>Extra </a:t>
            </a:r>
            <a:r>
              <a:rPr lang="es-PY" sz="4400" dirty="0" err="1" smtClean="0"/>
              <a:t>Zone</a:t>
            </a:r>
            <a:r>
              <a:rPr lang="es-PY" sz="4400" dirty="0" smtClean="0"/>
              <a:t> </a:t>
            </a:r>
            <a:r>
              <a:rPr lang="es-PY" sz="4400" dirty="0" err="1" smtClean="0"/>
              <a:t>imported</a:t>
            </a:r>
            <a:r>
              <a:rPr lang="es-PY" sz="4400" dirty="0" smtClean="0"/>
              <a:t> </a:t>
            </a:r>
            <a:r>
              <a:rPr lang="es-PY" sz="4400" dirty="0" err="1" smtClean="0"/>
              <a:t>products</a:t>
            </a:r>
            <a:r>
              <a:rPr lang="es-PY" sz="4400" dirty="0" smtClean="0"/>
              <a:t> </a:t>
            </a:r>
            <a:r>
              <a:rPr lang="es-PY" sz="4400" dirty="0" err="1" smtClean="0"/>
              <a:t>sold</a:t>
            </a:r>
            <a:r>
              <a:rPr lang="es-PY" sz="4400" dirty="0" smtClean="0"/>
              <a:t> </a:t>
            </a:r>
            <a:r>
              <a:rPr lang="es-PY" sz="4400" dirty="0" err="1" smtClean="0"/>
              <a:t>to</a:t>
            </a:r>
            <a:r>
              <a:rPr lang="es-PY" sz="4400" dirty="0" smtClean="0"/>
              <a:t> </a:t>
            </a:r>
            <a:r>
              <a:rPr lang="es-PY" sz="4400" dirty="0" err="1" smtClean="0"/>
              <a:t>citizens</a:t>
            </a:r>
            <a:r>
              <a:rPr lang="es-PY" sz="4400" dirty="0" smtClean="0"/>
              <a:t> </a:t>
            </a:r>
            <a:r>
              <a:rPr lang="es-PY" sz="4400" dirty="0" err="1" smtClean="0"/>
              <a:t>within</a:t>
            </a:r>
            <a:r>
              <a:rPr lang="es-PY" sz="4400" dirty="0" smtClean="0"/>
              <a:t> </a:t>
            </a:r>
            <a:r>
              <a:rPr lang="es-PY" sz="4400" dirty="0" err="1" smtClean="0"/>
              <a:t>the</a:t>
            </a:r>
            <a:r>
              <a:rPr lang="es-PY" sz="4400" dirty="0" smtClean="0"/>
              <a:t> </a:t>
            </a:r>
            <a:r>
              <a:rPr lang="es-PY" sz="4400" dirty="0" err="1" smtClean="0"/>
              <a:t>region</a:t>
            </a:r>
            <a:r>
              <a:rPr lang="es-PY" sz="4400" dirty="0" smtClean="0"/>
              <a:t>, at </a:t>
            </a:r>
            <a:r>
              <a:rPr lang="es-PY" sz="4400" dirty="0" err="1" smtClean="0"/>
              <a:t>competitive</a:t>
            </a:r>
            <a:r>
              <a:rPr lang="es-PY" sz="4400" dirty="0" smtClean="0"/>
              <a:t> </a:t>
            </a:r>
            <a:r>
              <a:rPr lang="es-PY" sz="4400" dirty="0" err="1" smtClean="0"/>
              <a:t>prices</a:t>
            </a:r>
            <a:r>
              <a:rPr lang="es-PY" sz="4400" dirty="0" smtClean="0"/>
              <a:t>, </a:t>
            </a:r>
            <a:r>
              <a:rPr lang="es-PY" sz="4400" dirty="0" err="1" smtClean="0"/>
              <a:t>through</a:t>
            </a:r>
            <a:r>
              <a:rPr lang="es-PY" sz="4400" dirty="0" smtClean="0"/>
              <a:t> a </a:t>
            </a:r>
            <a:r>
              <a:rPr lang="es-PY" sz="4400" dirty="0" err="1" smtClean="0"/>
              <a:t>tax</a:t>
            </a:r>
            <a:r>
              <a:rPr lang="es-PY" sz="4400" dirty="0" smtClean="0"/>
              <a:t> </a:t>
            </a:r>
            <a:r>
              <a:rPr lang="es-PY" sz="4400" dirty="0" err="1" smtClean="0"/>
              <a:t>exemption</a:t>
            </a:r>
            <a:r>
              <a:rPr lang="es-PY" sz="4400" dirty="0" smtClean="0"/>
              <a:t> </a:t>
            </a:r>
            <a:r>
              <a:rPr lang="es-PY" sz="4400" dirty="0" err="1" smtClean="0"/>
              <a:t>regime</a:t>
            </a:r>
            <a:r>
              <a:rPr lang="es-PY" sz="4400" dirty="0" smtClean="0"/>
              <a:t> </a:t>
            </a:r>
            <a:r>
              <a:rPr lang="es-PY" sz="4400" dirty="0" err="1" smtClean="0"/>
              <a:t>provided</a:t>
            </a:r>
            <a:r>
              <a:rPr lang="es-PY" sz="4400" dirty="0" smtClean="0"/>
              <a:t> </a:t>
            </a:r>
            <a:r>
              <a:rPr lang="es-PY" sz="4400" dirty="0" err="1" smtClean="0"/>
              <a:t>by</a:t>
            </a:r>
            <a:r>
              <a:rPr lang="es-PY" sz="4400" dirty="0" smtClean="0"/>
              <a:t> Paraguay.</a:t>
            </a:r>
            <a:endParaRPr lang="es-PY" sz="4400" dirty="0"/>
          </a:p>
        </p:txBody>
      </p:sp>
    </p:spTree>
    <p:extLst>
      <p:ext uri="{BB962C8B-B14F-4D97-AF65-F5344CB8AC3E}">
        <p14:creationId xmlns:p14="http://schemas.microsoft.com/office/powerpoint/2010/main" xmlns="" val="3607826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4134" y="0"/>
            <a:ext cx="16594563" cy="9144000"/>
          </a:xfrm>
        </p:spPr>
      </p:pic>
      <p:sp>
        <p:nvSpPr>
          <p:cNvPr id="6" name="5 CuadroTexto"/>
          <p:cNvSpPr txBox="1"/>
          <p:nvPr/>
        </p:nvSpPr>
        <p:spPr>
          <a:xfrm>
            <a:off x="5553774" y="0"/>
            <a:ext cx="4951284" cy="1949884"/>
          </a:xfrm>
          <a:prstGeom prst="rect">
            <a:avLst/>
          </a:prstGeom>
          <a:solidFill>
            <a:schemeClr val="accent2"/>
          </a:solidFill>
        </p:spPr>
        <p:txBody>
          <a:bodyPr wrap="square" lIns="145152" tIns="72576" rIns="145152" bIns="72576" rtlCol="0">
            <a:spAutoFit/>
          </a:bodyPr>
          <a:lstStyle/>
          <a:p>
            <a:pPr algn="ctr"/>
            <a:r>
              <a:rPr lang="es-PY" sz="6300" dirty="0" smtClean="0"/>
              <a:t>Borders - Visión</a:t>
            </a:r>
            <a:endParaRPr lang="es-PY" sz="6300" dirty="0"/>
          </a:p>
        </p:txBody>
      </p:sp>
      <p:sp>
        <p:nvSpPr>
          <p:cNvPr id="7" name="6 Rectángulo"/>
          <p:cNvSpPr/>
          <p:nvPr/>
        </p:nvSpPr>
        <p:spPr>
          <a:xfrm>
            <a:off x="-224134" y="7330334"/>
            <a:ext cx="16561840" cy="18136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145152" tIns="72576" rIns="145152" bIns="72576">
            <a:spAutoFit/>
          </a:bodyPr>
          <a:lstStyle/>
          <a:p>
            <a:pPr algn="ctr"/>
            <a:r>
              <a:rPr lang="es-PY" sz="3800" dirty="0" smtClean="0"/>
              <a:t>A </a:t>
            </a:r>
            <a:r>
              <a:rPr lang="es-PY" sz="3800" dirty="0" err="1" smtClean="0"/>
              <a:t>world</a:t>
            </a:r>
            <a:r>
              <a:rPr lang="es-PY" sz="3800" dirty="0" smtClean="0"/>
              <a:t> </a:t>
            </a:r>
            <a:r>
              <a:rPr lang="es-PY" sz="3800" dirty="0" err="1" smtClean="0"/>
              <a:t>class</a:t>
            </a:r>
            <a:r>
              <a:rPr lang="es-PY" sz="3800" dirty="0" smtClean="0"/>
              <a:t> center </a:t>
            </a:r>
            <a:r>
              <a:rPr lang="es-PY" sz="3800" dirty="0" err="1" smtClean="0"/>
              <a:t>for</a:t>
            </a:r>
            <a:r>
              <a:rPr lang="es-PY" sz="3800" dirty="0" smtClean="0"/>
              <a:t> </a:t>
            </a:r>
            <a:r>
              <a:rPr lang="es-PY" sz="3800" dirty="0" err="1" smtClean="0"/>
              <a:t>production</a:t>
            </a:r>
            <a:r>
              <a:rPr lang="es-PY" sz="3800" dirty="0" smtClean="0"/>
              <a:t>, </a:t>
            </a:r>
            <a:r>
              <a:rPr lang="es-PY" sz="3800" dirty="0" err="1" smtClean="0"/>
              <a:t>distribution</a:t>
            </a:r>
            <a:r>
              <a:rPr lang="es-PY" sz="3800" dirty="0" smtClean="0"/>
              <a:t> and </a:t>
            </a:r>
            <a:r>
              <a:rPr lang="es-PY" sz="3800" dirty="0" err="1" smtClean="0"/>
              <a:t>retail</a:t>
            </a:r>
            <a:r>
              <a:rPr lang="es-PY" sz="3800" dirty="0" smtClean="0"/>
              <a:t> </a:t>
            </a:r>
            <a:r>
              <a:rPr lang="es-PY" sz="3800" dirty="0" smtClean="0"/>
              <a:t>of </a:t>
            </a:r>
            <a:r>
              <a:rPr lang="es-PY" sz="3800" dirty="0" err="1" smtClean="0"/>
              <a:t>competitive</a:t>
            </a:r>
            <a:r>
              <a:rPr lang="es-PY" sz="3800" dirty="0" smtClean="0"/>
              <a:t> </a:t>
            </a:r>
            <a:r>
              <a:rPr lang="es-PY" sz="3800" dirty="0" err="1" smtClean="0"/>
              <a:t>goods</a:t>
            </a:r>
            <a:r>
              <a:rPr lang="es-PY" sz="3800" dirty="0" smtClean="0"/>
              <a:t>, </a:t>
            </a:r>
            <a:r>
              <a:rPr lang="es-PY" sz="3800" dirty="0" err="1" smtClean="0"/>
              <a:t>with</a:t>
            </a:r>
            <a:r>
              <a:rPr lang="es-PY" sz="3800" dirty="0" smtClean="0"/>
              <a:t> </a:t>
            </a:r>
            <a:r>
              <a:rPr lang="es-PY" sz="3800" dirty="0" err="1" smtClean="0"/>
              <a:t>national</a:t>
            </a:r>
            <a:r>
              <a:rPr lang="es-PY" sz="3800" dirty="0" smtClean="0"/>
              <a:t> </a:t>
            </a:r>
            <a:r>
              <a:rPr lang="es-PY" sz="3800" dirty="0" err="1" smtClean="0"/>
              <a:t>value</a:t>
            </a:r>
            <a:r>
              <a:rPr lang="es-PY" sz="3800" dirty="0" smtClean="0"/>
              <a:t> </a:t>
            </a:r>
            <a:r>
              <a:rPr lang="es-PY" sz="3800" dirty="0" err="1" smtClean="0"/>
              <a:t>added</a:t>
            </a:r>
            <a:r>
              <a:rPr lang="es-PY" sz="3800" dirty="0" smtClean="0"/>
              <a:t>, and a safety </a:t>
            </a:r>
            <a:r>
              <a:rPr lang="es-PY" sz="3800" dirty="0" err="1" smtClean="0"/>
              <a:t>destination</a:t>
            </a:r>
            <a:r>
              <a:rPr lang="es-PY" sz="3800" dirty="0" smtClean="0"/>
              <a:t> </a:t>
            </a:r>
            <a:r>
              <a:rPr lang="es-PY" sz="3800" dirty="0" err="1" smtClean="0"/>
              <a:t>for</a:t>
            </a:r>
            <a:r>
              <a:rPr lang="es-PY" sz="3800" dirty="0" smtClean="0"/>
              <a:t> </a:t>
            </a:r>
            <a:r>
              <a:rPr lang="es-PY" sz="3800" dirty="0" err="1" smtClean="0"/>
              <a:t>tourism</a:t>
            </a:r>
            <a:r>
              <a:rPr lang="es-PY" sz="3800" dirty="0" smtClean="0"/>
              <a:t>.</a:t>
            </a:r>
          </a:p>
          <a:p>
            <a:pPr algn="ctr"/>
            <a:endParaRPr lang="es-PY" sz="3800" dirty="0"/>
          </a:p>
        </p:txBody>
      </p:sp>
    </p:spTree>
    <p:extLst>
      <p:ext uri="{BB962C8B-B14F-4D97-AF65-F5344CB8AC3E}">
        <p14:creationId xmlns:p14="http://schemas.microsoft.com/office/powerpoint/2010/main" xmlns="" val="3626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13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60500" y="1951038"/>
            <a:ext cx="13335000" cy="460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n-US" altLang="es-ES" sz="4400" i="1">
                <a:solidFill>
                  <a:srgbClr val="666666"/>
                </a:solidFill>
                <a:cs typeface="Arial" charset="0"/>
              </a:rPr>
              <a:t>¨A World Class food producer; open and connected to the world; with high rates of development, rule of law and public safety; environmentally sustainable; with women inclusion and young entrepreneurship as trademark; and a Government that promotes  solidarity, transparency and zero tolerance to corruption¨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450531" cy="9252520"/>
          </a:xfrm>
        </p:spPr>
      </p:pic>
      <p:sp>
        <p:nvSpPr>
          <p:cNvPr id="7" name="6 CuadroTexto"/>
          <p:cNvSpPr txBox="1"/>
          <p:nvPr/>
        </p:nvSpPr>
        <p:spPr>
          <a:xfrm>
            <a:off x="1" y="0"/>
            <a:ext cx="16553729" cy="776294"/>
          </a:xfrm>
          <a:prstGeom prst="rect">
            <a:avLst/>
          </a:prstGeom>
          <a:solidFill>
            <a:schemeClr val="accent2"/>
          </a:solidFill>
        </p:spPr>
        <p:txBody>
          <a:bodyPr wrap="square" lIns="145152" tIns="72576" rIns="145152" bIns="72576" rtlCol="0">
            <a:spAutoFit/>
          </a:bodyPr>
          <a:lstStyle/>
          <a:p>
            <a:pPr algn="ctr"/>
            <a:r>
              <a:rPr lang="es-PY" sz="4400" dirty="0" smtClean="0"/>
              <a:t>Borders - </a:t>
            </a:r>
            <a:r>
              <a:rPr lang="es-PY" sz="4400" dirty="0" err="1" smtClean="0"/>
              <a:t>Strategy</a:t>
            </a:r>
            <a:endParaRPr lang="es-PY" sz="4400" dirty="0"/>
          </a:p>
        </p:txBody>
      </p:sp>
      <p:sp>
        <p:nvSpPr>
          <p:cNvPr id="5" name="4 Rectángulo"/>
          <p:cNvSpPr/>
          <p:nvPr/>
        </p:nvSpPr>
        <p:spPr>
          <a:xfrm>
            <a:off x="-8110" y="6732240"/>
            <a:ext cx="16257588" cy="3008892"/>
          </a:xfrm>
          <a:prstGeom prst="rect">
            <a:avLst/>
          </a:prstGeom>
          <a:solidFill>
            <a:schemeClr val="accent2"/>
          </a:solidFill>
        </p:spPr>
        <p:txBody>
          <a:bodyPr wrap="square" lIns="145152" tIns="72576" rIns="145152" bIns="72576">
            <a:spAutoFit/>
          </a:bodyPr>
          <a:lstStyle/>
          <a:p>
            <a:pPr algn="just"/>
            <a:r>
              <a:rPr lang="es-PY" sz="2800" dirty="0" smtClean="0"/>
              <a:t> </a:t>
            </a:r>
            <a:r>
              <a:rPr lang="es-PY" sz="4000" dirty="0"/>
              <a:t>Ciudad del </a:t>
            </a:r>
            <a:r>
              <a:rPr lang="es-PY" sz="4000" dirty="0" smtClean="0"/>
              <a:t>Este, Salto de Guairá and Pedro Juan Caballero </a:t>
            </a:r>
            <a:r>
              <a:rPr lang="es-PY" sz="4000" dirty="0" err="1" smtClean="0"/>
              <a:t>becoming</a:t>
            </a:r>
            <a:r>
              <a:rPr lang="es-PY" sz="4000" dirty="0" smtClean="0"/>
              <a:t> a </a:t>
            </a:r>
            <a:r>
              <a:rPr lang="es-PY" sz="4000" dirty="0" err="1" smtClean="0"/>
              <a:t>business</a:t>
            </a:r>
            <a:r>
              <a:rPr lang="es-PY" sz="4000" dirty="0" smtClean="0"/>
              <a:t> </a:t>
            </a:r>
            <a:r>
              <a:rPr lang="es-PY" sz="4000" dirty="0" err="1" smtClean="0"/>
              <a:t>node</a:t>
            </a:r>
            <a:r>
              <a:rPr lang="es-PY" sz="4000" dirty="0" smtClean="0"/>
              <a:t>, </a:t>
            </a:r>
            <a:r>
              <a:rPr lang="es-PY" sz="4000" dirty="0" err="1" smtClean="0"/>
              <a:t>profiting</a:t>
            </a:r>
            <a:r>
              <a:rPr lang="es-PY" sz="4000" dirty="0" smtClean="0"/>
              <a:t> </a:t>
            </a:r>
            <a:r>
              <a:rPr lang="es-PY" sz="4000" dirty="0" err="1" smtClean="0"/>
              <a:t>from</a:t>
            </a:r>
            <a:r>
              <a:rPr lang="es-PY" sz="4000" dirty="0" smtClean="0"/>
              <a:t> </a:t>
            </a:r>
            <a:r>
              <a:rPr lang="es-PY" sz="4000" dirty="0" err="1" smtClean="0"/>
              <a:t>the</a:t>
            </a:r>
            <a:r>
              <a:rPr lang="es-PY" sz="4000" dirty="0" smtClean="0"/>
              <a:t> </a:t>
            </a:r>
            <a:r>
              <a:rPr lang="es-PY" sz="4000" dirty="0" err="1" smtClean="0"/>
              <a:t>geographical</a:t>
            </a:r>
            <a:r>
              <a:rPr lang="es-PY" sz="4000" dirty="0" smtClean="0"/>
              <a:t> </a:t>
            </a:r>
            <a:r>
              <a:rPr lang="es-PY" sz="4000" dirty="0" err="1" smtClean="0"/>
              <a:t>location</a:t>
            </a:r>
            <a:r>
              <a:rPr lang="es-PY" sz="4000" dirty="0" smtClean="0"/>
              <a:t> , </a:t>
            </a:r>
            <a:r>
              <a:rPr lang="es-PY" sz="4000" dirty="0" err="1" smtClean="0"/>
              <a:t>within</a:t>
            </a:r>
            <a:r>
              <a:rPr lang="es-PY" sz="4000" dirty="0" smtClean="0"/>
              <a:t> a </a:t>
            </a:r>
            <a:r>
              <a:rPr lang="es-PY" sz="4000" dirty="0" err="1" smtClean="0"/>
              <a:t>cosmopolitan</a:t>
            </a:r>
            <a:r>
              <a:rPr lang="es-PY" sz="4000" dirty="0" smtClean="0"/>
              <a:t> </a:t>
            </a:r>
            <a:r>
              <a:rPr lang="es-PY" sz="4000" dirty="0" err="1" smtClean="0"/>
              <a:t>environment</a:t>
            </a:r>
            <a:r>
              <a:rPr lang="es-PY" sz="4000" dirty="0" smtClean="0"/>
              <a:t>, </a:t>
            </a:r>
            <a:r>
              <a:rPr lang="es-PY" sz="4000" dirty="0" err="1" smtClean="0"/>
              <a:t>with</a:t>
            </a:r>
            <a:r>
              <a:rPr lang="es-PY" sz="4000" dirty="0" smtClean="0"/>
              <a:t> fiscal </a:t>
            </a:r>
            <a:r>
              <a:rPr lang="es-PY" sz="4000" dirty="0" err="1" smtClean="0"/>
              <a:t>benefits</a:t>
            </a:r>
            <a:r>
              <a:rPr lang="es-PY" sz="4000" dirty="0" smtClean="0"/>
              <a:t> and </a:t>
            </a:r>
            <a:r>
              <a:rPr lang="es-PY" sz="4000" dirty="0" err="1" smtClean="0"/>
              <a:t>commercial</a:t>
            </a:r>
            <a:r>
              <a:rPr lang="es-PY" sz="4000" dirty="0" smtClean="0"/>
              <a:t> </a:t>
            </a:r>
            <a:r>
              <a:rPr lang="es-PY" sz="4000" dirty="0" err="1" smtClean="0"/>
              <a:t>know-how</a:t>
            </a:r>
            <a:r>
              <a:rPr lang="es-PY" sz="4000" dirty="0" smtClean="0"/>
              <a:t> </a:t>
            </a:r>
            <a:r>
              <a:rPr lang="es-PY" sz="4000" dirty="0" err="1" smtClean="0"/>
              <a:t>from</a:t>
            </a:r>
            <a:r>
              <a:rPr lang="es-PY" sz="4000" dirty="0" smtClean="0"/>
              <a:t> </a:t>
            </a:r>
            <a:r>
              <a:rPr lang="es-PY" sz="4000" dirty="0" err="1" smtClean="0"/>
              <a:t>experienced</a:t>
            </a:r>
            <a:r>
              <a:rPr lang="es-PY" sz="4000" dirty="0" smtClean="0"/>
              <a:t> </a:t>
            </a:r>
            <a:r>
              <a:rPr lang="es-PY" sz="4000" dirty="0" err="1" smtClean="0"/>
              <a:t>entreprenuers</a:t>
            </a:r>
            <a:r>
              <a:rPr lang="es-PY" sz="4000" dirty="0" smtClean="0"/>
              <a:t> </a:t>
            </a:r>
            <a:r>
              <a:rPr lang="es-PY" sz="4000" dirty="0" err="1" smtClean="0"/>
              <a:t>with</a:t>
            </a:r>
            <a:r>
              <a:rPr lang="es-PY" sz="4000" dirty="0" smtClean="0"/>
              <a:t> more </a:t>
            </a:r>
            <a:r>
              <a:rPr lang="es-PY" sz="4000" dirty="0" err="1" smtClean="0"/>
              <a:t>than</a:t>
            </a:r>
            <a:r>
              <a:rPr lang="es-PY" sz="4000" dirty="0" smtClean="0"/>
              <a:t> 50 </a:t>
            </a:r>
            <a:r>
              <a:rPr lang="es-PY" sz="4000" dirty="0" err="1" smtClean="0"/>
              <a:t>years</a:t>
            </a:r>
            <a:r>
              <a:rPr lang="es-PY" sz="4000" dirty="0" smtClean="0"/>
              <a:t> in </a:t>
            </a:r>
            <a:r>
              <a:rPr lang="es-PY" sz="4000" dirty="0" err="1" smtClean="0"/>
              <a:t>the</a:t>
            </a:r>
            <a:r>
              <a:rPr lang="es-PY" sz="4000" dirty="0" smtClean="0"/>
              <a:t> </a:t>
            </a:r>
            <a:r>
              <a:rPr lang="es-PY" sz="4000" dirty="0" err="1" smtClean="0"/>
              <a:t>market</a:t>
            </a:r>
            <a:r>
              <a:rPr lang="es-PY" sz="4000" dirty="0" smtClean="0"/>
              <a:t>.</a:t>
            </a:r>
            <a:endParaRPr lang="es-PY" sz="2800" dirty="0"/>
          </a:p>
        </p:txBody>
      </p:sp>
      <p:grpSp>
        <p:nvGrpSpPr>
          <p:cNvPr id="3" name="17 Grupo"/>
          <p:cNvGrpSpPr/>
          <p:nvPr/>
        </p:nvGrpSpPr>
        <p:grpSpPr>
          <a:xfrm>
            <a:off x="11225138" y="867578"/>
            <a:ext cx="4929198" cy="3024910"/>
            <a:chOff x="899592" y="2132856"/>
            <a:chExt cx="3744416" cy="3456384"/>
          </a:xfrm>
          <a:scene3d>
            <a:camera prst="perspectiveHeroicExtremeRightFacing"/>
            <a:lightRig rig="threePt" dir="t"/>
          </a:scene3d>
        </p:grpSpPr>
        <p:sp>
          <p:nvSpPr>
            <p:cNvPr id="9" name="8 Elipse"/>
            <p:cNvSpPr/>
            <p:nvPr/>
          </p:nvSpPr>
          <p:spPr>
            <a:xfrm>
              <a:off x="899592" y="2132856"/>
              <a:ext cx="3744416" cy="345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9 Elipse"/>
            <p:cNvSpPr/>
            <p:nvPr/>
          </p:nvSpPr>
          <p:spPr>
            <a:xfrm>
              <a:off x="1475656" y="2564904"/>
              <a:ext cx="2601815" cy="25294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10 Elipse"/>
            <p:cNvSpPr/>
            <p:nvPr/>
          </p:nvSpPr>
          <p:spPr>
            <a:xfrm>
              <a:off x="1907704" y="2996952"/>
              <a:ext cx="1728192" cy="16201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Y" sz="1400" b="1" dirty="0" smtClean="0">
                  <a:solidFill>
                    <a:schemeClr val="tx1"/>
                  </a:solidFill>
                </a:rPr>
                <a:t>Shopping Center</a:t>
              </a:r>
              <a:endParaRPr lang="es-PY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2409920" y="1441132"/>
            <a:ext cx="2376264" cy="1370662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es-PY" sz="1600" b="1" dirty="0" err="1" smtClean="0">
                <a:solidFill>
                  <a:schemeClr val="tx1"/>
                </a:solidFill>
              </a:rPr>
              <a:t>Production</a:t>
            </a:r>
            <a:r>
              <a:rPr lang="es-PY" sz="1600" b="1" dirty="0" smtClean="0">
                <a:solidFill>
                  <a:schemeClr val="tx1"/>
                </a:solidFill>
              </a:rPr>
              <a:t> and </a:t>
            </a:r>
            <a:r>
              <a:rPr lang="es-PY" sz="1600" b="1" dirty="0" err="1" smtClean="0">
                <a:solidFill>
                  <a:schemeClr val="tx1"/>
                </a:solidFill>
              </a:rPr>
              <a:t>distribution</a:t>
            </a:r>
            <a:r>
              <a:rPr lang="es-PY" sz="1600" b="1" dirty="0" smtClean="0">
                <a:solidFill>
                  <a:schemeClr val="tx1"/>
                </a:solidFill>
              </a:rPr>
              <a:t> center</a:t>
            </a:r>
            <a:endParaRPr lang="es-PY" sz="1600" b="1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 rot="1553359">
            <a:off x="12712730" y="1288903"/>
            <a:ext cx="3452126" cy="1520826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es-PY" sz="1600" b="1" dirty="0" smtClean="0">
                <a:solidFill>
                  <a:schemeClr val="tx1"/>
                </a:solidFill>
              </a:rPr>
              <a:t>BUSINESS HUB</a:t>
            </a:r>
            <a:endParaRPr lang="es-PY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238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80" y="-108520"/>
            <a:ext cx="14631829" cy="1524000"/>
          </a:xfrm>
        </p:spPr>
        <p:txBody>
          <a:bodyPr/>
          <a:lstStyle/>
          <a:p>
            <a:r>
              <a:rPr lang="es-PY" dirty="0" smtClean="0"/>
              <a:t>Fronteras 180º </a:t>
            </a:r>
            <a:endParaRPr lang="es-PY" dirty="0"/>
          </a:p>
        </p:txBody>
      </p:sp>
      <p:sp>
        <p:nvSpPr>
          <p:cNvPr id="1028" name="AutoShape 4" descr="data:image/jpeg;base64,/9j/4AAQSkZJRgABAQAAAQABAAD/2wCEAAkGBxQTEhUUEhQWFRUXGBoaGBgYFhgfHBwcHBcYHhgdGBwfHCggHRolHBgYITEiJSkrLi4uGCAzODMsNygtLisBCgoKDg0OGxAQGywkHyYsLCwsNCwsLywsLSwsNCwsLCwsLCwsLCwvLC0sLCwsLCwsLCwsLCwsLCwsLCwsLCwsLP/AABEIAKwBJQMBIgACEQEDEQH/xAAcAAACAgMBAQAAAAAAAAAAAAAEBQMGAAECBwj/xABMEAACAQIEAwUEBwMICAUFAAABAhEDIQAEEjEFQVEGEyJhcTKBkaEUI0KxwdHwB1JiFSQzgpLS4fEWNUNTVHKUszRjc3Sik7LCw+L/xAAaAQACAwEBAAAAAAAAAAAAAAACAwABBAUG/8QANBEAAgIBAwEHAgQFBQEAAAAAAAECEQMSITFBBBMiUWFxoYGRFLHR4QUyosHwFVJicvFC/9oADAMBAAIRAxEAPwD1erNNReTHP1295wi4vxwoxG3TqdoO28zaxtixcTgpteesbX6+W+KD2tywa48Im9r6R0Fumx5zcbY0YUpPcVktLYWcW4g4G5vOltYEQQCBBBF5F4uD7q3W4pUJJ1NuSPE3MyOfLHWarHSJI1eKSD52kgxz23GFlRhv5+fv5zjpwikjHKTZs5twfbb+0fzxsZlzp+sqCGDWdhMHY32wI7Y6pNhjSewKtHtfBsymYyitJEWbn4tMN8RHzw0oVCdJLH2b+elon3xOKj2BzQNALOxMj1n8oxaaZNh0kCOY8E7+8/5Y5OWNSaN0HaRnGeIBaMmoEJMSSAOW89PwxTqvFF1D61SCZP1g38oM/OIjbCXtQ5Gcc1ZIDLAP7giw+fvnGcR4QQ007rFoi/zEkjoOWMsO0ZN1CKdP6nYf8P7PCMJZptaldrjpt18x3xun3lNiKhVVm/v5mx6+ySNsVnh1RhIaodXJSWnnOOhlKtOoCQ0iLw23ITtEW3jljMypCK5I6KJBvEMSCNrc9pGNMO0t4pOcaox5OwQ76EMM1Ny+PfnoMKVZjcs3uY/niStWIHiLjpv+eFQzbQJNxtAvLC0AC8AqfWcBJmtM7nVYjSwmeZJA236zHUnGV5ZOqjz8DF2XGlk1ZEnHheft+Q2eo3Jmj/mOMXMPsWP9o/K+AqbzaNR6KQY/LEVbiBkKRpP8XTBNsxhbZlhYsx6HUfgRONNmG/eb4nEBqgkAGTvaL+7fEooON0ceowSkU0cVKrbB2/tN+eOfpD/vN8TiR6bG5U38scml5EH0xORd0bOcbq3xP54w5pv3m+JxzVpQb/DEeKL1HYqVCDLMIsPGB8yROMHen7c+lUW9b2xzVBIF7AWsPX9emNqnjdRykD+0F/GcKlklGSTqmdLs3ZsWbDOSctUVfSvbzJqObeDDN5yQAOlyd/hiRK76tOtt49r/ABwHXNhHs3jzPMx0Ow9Os4lr2LTaSb9Fkgn33UdbjmMCs9t7cceo+X8NcY423u7vyilz9uvrsOcvnHGzlhH70/ME4mGcqec+pwioSIYSR5TaNl2/Vzgk5t+hA9MNV9Tny0uT08dBkucqzF/ifzx19Kqfon88KzWZrxt5Y1UqsoJMiNrWnYW23v6A4jdK2XDG5yUFy3Q1esx5sD6mPjgSrVqASGaPU/5YAo5hist4udwNhI3A5mf7IxDRJ7wElpJuSrXHMG0RFt49cB3jpNR5Nf4SCnOE8iWn5Y1pcQqL9pj78dnOlt3b+1gOqpUkEg/8pnHIgnDuDAnYetZhsx9ZOOWzL9W+OBwxxKlUYNTI0GZbMveWblu3rjMc5UgzfGsXqRKZ6nWoBlO/3euKbxrIeFgDMXmx623uZvBEW64t3Ea2hABuTHqYJHpMb4pfH85oRl7wCelh4iZ1EAzG1/M8hi8V3sKnVFUzGXQBpIJHMkRMbTbxGLA8wbnCjiFNEOtTqBB0hgoMxuRqaInY+eN52pLPrK6hFhc3uSNwCIBIEGbYCzWa16QWbTa0zfYki3iO87+Zx0Y2ZHQJmN5iPKZ+eIg2Jc1WmwAG208rcz6/HEVJZOGKQNDmnnnWkqoxAuDpJEtqaxje0WP54tOT7P0qqB0zCt18bTv9qGBB91scdneG02UBwOkAwf0SeeG9TsTQmTt5LTmeX2ccXNgfeuWzvzO9i7cu4jj3i11j19+PzK32urq9ZFRhUcLDFSWk2gTzNmMCYn1wxNd6OXR2sURdM7TYL6jVA9PlZODdm8uhnT5iYuLRYWN538+mCOMZJKogxp6AxsTF/efX0nFY8bjKUr3a+xMva4zhDFXhi735f6HnPBa8S7VQLxDVACRuZkzE6TP8Jxrijq2Y7uQqqYPiEA7vDbctP9UYtFfgeXWCJW/71xY3meikwL2tvOF2a4fSWCwO32jE+UnbaOonyjA/h5PH3drm/cb/AKhjXaHn0u6pbrb22E2dIQMwZSWMSrA73JsTBi39bEnDyYQ94Cd9GtZJJ6T0At1Jwzr8Mo9wG1FW0/vb3idMwNmPofOMKRk0VoZpHQvb0YKbjAOEtepv0FLtONYO6UXzfPPvsD0K7VC2pwP4S+gb3i4vaOvinljFLQylgQR9p6cC4M+0b2i3XfBeboUiZVgBEABjG3IHYYXNSUmA7f2vxEYCOKtx2X+IRmnGmk0lSqvpsSgkOyKdIgwJjVbwmZvNjvttjSvLkSSAIJBaNUWO/NtuuCv5ODAkHwje+55nxA3O5JGAwVBMEmJEEggenL4AYrure/nf7F/6kowqCa8Olb7L19zddyoA1HUTyLbbbajuZ/s43Vzp0ABo+ybybAFpbldvZHW5tA09zudutv1fbBdLsxWqAd1TqLIBATbxCVOnlIE7bDyxbwXbTorH/FdMYRlHVW7bdtv0MpLKqNSmFmzrPNjaZtJ+GODvbDLJdkc2sh6NZp8jH+OJ6PAqwqd13L94BqjT9mYn0m2HRWlUc7PJZcjmr333FtLLmwiZIn0wuy1QuzRPi9qOhIMDoSQB8eU4t7dnszaKNXeZg2xEnZSsoP1NX3qbeg2wvJDW1Zq7H2r8PGaS3dV6UVnOoUUaoksfdYQPQDEtGSZeTzI2JgeFR05e8jmMMavDncBgSVG29vT/AAxwqrEEBDFxy+BJIO18DoWrUMfbJPAsNdd3573X6iyhmC86nCgRbVAAuWKgESQBt5zjeSrEljr08gC/WZ3N7Aj3jDLJ8NQ6jrIPSSCfeBf3nEqcJQxv8fxwvRTTs1S7fGSlFRaTSXOy9lXUV5jMkOqBtK+GWBF9QBkMPsgH0tiHNtdV1Ak3J1SonYSWItvPRsP8zwhDBv8AI+u8kHGLwlDvqNuZJPzxUo6rtkxdujj06YtUvPZvzfmAmoqIWUqdItDKeiqSAesE+/A/DXlSWqATbxONh5E8yf8A44sacCpxAm/8R/yxidnqc2JBnr+WCvxJ+QtZo93KFPxPd3+wq7uPUG/rjvT7sPG4WBYWHTEH8m9MP71HP7livR8MSaBg1eHtFsQtlWHLBa0wdEkc5Xnbp+ON47ytNr2OMxdl7lwqZ7V3jMVJVWkEsAoYD2gdwPCJjmd98Vvj4DaiAhYtcnRzCnS0g+KQLsFFx5nBWYzHibxBlZiD/wAuq6qFGoMF1XE+yehGAc9mgyqVAYtAAgblpXmNwoYC99V4FtcFTsyN2VfiVCy2ADSWEqCwBmLQDEgC822gAlfUysAlw2kjwaiEvb7Nwb9DyxbOIJFMSTDiSwFTTAme8LWJMAK2nYemK1xOuCzKNKrMSCSDA8wSDPpflM40RlYlxEVdwWJAA8hsPS5+/BPDactgZFloAw8RVpnSB7+pEfLDHIFItPZ+jMabmfQRa3Tri6ZBFYm88v8AIfP3YqPCnABkyLe+3SbYeozqghtOrad+fPeZ5+nPGTI7NMRpmaxUmASxFrbfmJthfWliZjkBeJvzO3X44LoZtGMTMHSAep/R+e+A8zXRls3lMdCNRHS4N9reU4UGV3NI5Y38JuADaSBABiw2kWjSOcYtHYLMs9VtRDFaemQQZOpfPfr5g4rFSmQAdtI0rYGxYLJtGnc+ZI3sMDcN45XoVPC+4ZSdO2xJJgyQ0jpt1wc1qiAnTPQK/aXUHApuApcFlTVEAlYGpTJEbTBmYFyw7PZnUjBg4KNpPeRqkATzIgGRYkGJm+EfCqDVKNNvpVZNQ9lRl4Hi086B+/EFXONTqNTq1s3YoFZadBp1qTeKFrgjaCRvvjGoTStvYfPLi4SorvHI/lg/+4oR0/2eLfw56jLTDJmDWNRWaoSyoF70MwI1AAaJWNPlffFS4hw3LV6jVXbOMZbU/wBSC2lRBGldIsBIMQIJjA+c4RSpK70Feq30V6qU6wBOsVAtxTAkCDtOGzxygrkhGPJGbqLLQ+a4o2VRVo1FzCrU1s30aGbSxplAHIiYFwu+JzxTitv5pTjS9xpuQa2gkd+NBhaHglp70+JdJxTuyNJ8xRzJfIq1Wm2XVB3dVARUqlapEuNWhRq3G298PxwlFpof5LZqmtu8Cl1001aJWXINRhcKrMCAfELYAc1Tog7eVa75TLtmKa06ve1NSKZUASFhgx1AiDqtM7LsF+SqZdhTisVcqisFymppFNECq4MzqBMiJ1DoMWjLdmabNUH0OkAglWLVh3uqCsAnwQtmmfEfK4HGuE0qRyr06Aol8ygAOotpERrkkAkiY5CMUwa3snpPW0BWzWZgGFjJMsWgCd5Hrz546yOaq/SBUrJmH+qK94tBlYHvSVX2QDCaZMXOqAAYAFEOxY0+/NNiSe7WtpJKoD7IibkdZDA7YEzNWv3SCqteWUeB++ANTu3YIobdiyhYE7iOeML7Y63gzUuz/wDIt/8ALaa9ATNlwJKinJidyJ22GN1OIi4CZyY27smLRf1j78JaNZadREqs9KKKgEqZtUMWABEgAgHbwzMGZXzmWEls0QSpkijVuYIk3vc2H+eNSaaViWqexVmpVqSyRURTA8VNwsxsCVibH4YDDIdUsL9SbGRf57Cfdh72r4vl3y/d0q7VHNVWMo4sFcEjUPMYqtGkxBYjUI5RaOvngZbEW4VSaDKmV93P78MaNTa/phOHU+Xlf/Kdvjg3LhipINrden+OFPcahx3wiSR8p+H540Kyconr/lhRrnfn5YLoJfb9emBDtD7JFYi3x/M4k7tdRGlvXClK6gw3/wAf1P8AnhjQamfYY7c5g4FoNS6EwoWEA4k7qQLH44moLaxItiY0/TyJxVh0BnKdAfdjZy4HLDJXA57YgOgmRvglJsjRzSoDnvjMT0yMZhiFPk8v432gio8CG1EalZAYvYQpjpqVgbkeGYCSvnpPhlZJMKRChZ7sAg+Lcyxvz54g4mCrvMEl3Nip9omJKm5HQ7fLAKLzPWI/E/rljvxSSOQ2xpUzi1CPDuAGMmJiJCgqAIjl9nczjVd4pFVYRvF5kiPTbzmxwRleGBqcyuqbDxSQCASQDYbf2sRVuGEUWqRAH2vQgDzG/wAxirRKYl73SfD+GCaFdmI5n9dMA01viycEySmD59DI5eVz1xbdFJWW7sxSJRdfsgyfcfhyPvjphhnOJqaviUlaYB59enr+t8dZjMLTpaUFgOu/Ox+PritPXdqbGNM3Yki20393S3vxn5dj+FRYsrXDk6SAACTv7R6wfKPefXAHFKoUqiPZQNURF/MbEW3AuPLCQvpXQLk+1eb7G15jULdPlCKZYsx3HUibxz3FrgDz3xNO5VhuZrMKYYXEQBcFYLMTAggwLmARLCbgBTmGJDciDuI2NwJsDz25EcsMalNTAY7KJ5yZBi94AEwDAthVxCqNIVbkmLe7qbRvy6bDFoplq4Zxqt9HRErP4RphSwsD0vuCOQ/DE/C87m69daNPNVVLTGskRCljMX5G8Yp/A6suUF9VwJ5i4t6A4svADozANR+5BWquu/hJpuqmRfdhF+WMWWOmQ6LtFqy/AM+UApZ2npuAUd43vGlYkGfngHjvAs3RpnMVswHamAJDvqgsBEwLSZjBHD8tRpKQOJEExp0BgqjyViwkk3PkMb4vUX6NXT6YK5dk0AodSgFfD0IsTMT1nAcq2WgxOBqwA+m5gGwJ8UA6ZI1EadgeeOF7MUi0fyjmC0xHexf/AB5deWIxxvJMl6deTJqaQssShUhvFMQxjbEdbjuRIUd3mQFCj7OyiFn6zkOf+ODXdg+P0OOA8H79Hapm61PTWemsVN9IBm59q5sOmCn7J0WYTxCqxmwNRDDCxjoQcKOH8RyZpPSzdJ6gNd6igQAJAANnFxB67jDI5zhqgaadXSBAVW2idj3k7EjfnhSa6jmlW3JpuCMucXL/AEquVNLvNWszOoiOkWw4/wBG1FjnKtv4xP34Q1O0lBc4lULV7laApaYmbmIhjyIuTOCqnaTI1TJpVyZkeBA1pETqki5scRNXvwC7rY47Q8Bp0qZqrWaq0qCGINieu/8AnjhOAMBpaskyQLVOXL2b+7G81xDLVKbJRp1UcxJcA2B29o4PfjVIMWGuC0wAlib3lre/rhHaJStLGr9//UXFSqxI3ZDxSK9GQI8WofeuFvaPgdTLimTURw+qChn2Y6iPtYuf8uJp1aaxuQfDTsRvz6XnCPjrJUpqE7yBJlo5hdo32wEZZLqSVf56suOpsoxoVLjUbkEHn8cF5Sk03LQLSdhvb78TjJtNjIH654wq6ktBg8/XcYdaLpm7gbSJ3++RgnK1wI5HkD+GIsmYlQwH2hYXPS/PDevkpggQY20jkOWAbCSOsuFblf1/GMMaOR1CRYfw2I95wtyaeKfFbmB94JH6+bzKVhpm/T9Rgb3GkuXohQBLEjmd/fidaYmxPv8A88bpoSNVitv0cTUiDtgHsGtyVKSRuR88caFmbSfL1xJo6Y5YYmoujVNFvjMYL4zDE9gXyeT5nhpNRpMguWVAEmHDXvKrtNyo2IJMYhznCx7JZXUFpqK4Zr+yXOjcT75AkRi7ZzKoXqn2iFKs7EiTcGTZiCd7k+6cUfjPEVpyA0xIER7V5NrgSLCbT78dlTbOW4pGK4B9rUIMmTAn2YFrRpiNtO8TgHtBxBRSNJTMkTvIMz+AtivVM0zGSZ/VsQZmqdjg6As3TMnFtyFTSgVQZPp12E/h0xUctUgg8+WH+QzAEaT4hzH3EzI2xJMkUPqeWqPqqVGNhCJPWLm1uf33wTxTNBEC2ixPsyfZ3tJ3++xOAMtxRQw7wgxG0mWtPusOXLAPEeIB3JAESYA2E+Xlf4/Be9hnAzMAss+diOURy1em3pbDjh2YJUT67co+FwPuwhokE9FEFiPfv8v1cNalVAsk3gAbkjcH15DFsiMztZWJIMwQPiDq57SAJ9b4R5+p422BFrjaBBtHW204mcljIHMG55mwAgXuD8TG4wFmqkXtBsNr3Mjedxfp7xNopkmTr6WRhuCCLc5nl7vni7VmFSCq+G7LcyfAY9TIkWPP0xRsggJJYxF/sjkY36nlfnbHo+R0GlSK6W0a1ubAwPZBJG0E6bCbEzAz9oXDGYuaLvwrOZlVoKlEPSGXQkzBJ7tYCGYkmRpIFhOrYFsOJPMfRq1p/wB3FgDv3nOf1BjzrK8ZzJr06SVXFMuijTEBNQWQYImLjFqSrSLhRn8zJ86YEkxBPcwGm0coM7HCYytcDWgbgGYrJWzQpURUU5h9R1hSDqMbk23Pww8OfzVj9FERcCspP3D9HlhZT4ZTRK75bNVi0NUaGQy0EgkaOZHLEfDKoejTarnayVDuoamL3gQUJ2G2B42Zdpq6EvbetUatlTUp92f3Qwa2tbzHqMWrg/GqlTVrQ6hc01psGSSwgsx0v7JutvXfC7OcMylYqamcqOVupL07QdxFPacB5TPTmMylTOVxTpd3oIKSQ6zJ+rM8ogXmLyMTrXUl7cFsrZslGBp1BKm5C2sd4b7sIex71V4fS7u8d6SYnaoxAAkG/v8ATB7ZRIIOczEXmWTzn/Z+R+B6YrfHAcnTprlMxWCy8q2kgXG3hB9onASmn1JodUWynna5bSAhJ/hqgC0ySVuPxMcsIe0q0++bvL3S8X9ldvLyxD2f4iXpNUzObqoA0TqRV9kG5K+p9JwbUyuTqM2vMM7G5DPTnwDeIGwj3RiaJSjcbJGoN2P3ztRdWqi5v4dEGRAubjnPLbHJ4iTbuaom0lQAOUm+18KcxmmBHc1nccyWUxBvEDeMIk/aFk3AK1M4QwMQiXHPlyt6YZFN2kuCpUqZp+HQsm/SI+IwgzVOpBEtY7HDej264cqqg+k3bQmqmPatafePjgwVkqMQ40mOZj9HGWeOeN+JD1OM+CszCaTTEnn/AITF/wA8HZHi2mQ/lEc/1Hzw1qcNp8iD6Hl+OFGe4aRcHVsBvt774FNMjTQw+nSZKsqnmet7CPTfEyZtFVjYxud/jzBsLHCGs5NOJ0wNr7XwvpZwgSpPT/KdjiEstNPOM39FAMCYJE+488EZfMODc7HY4rWUf0n4fdzw64fRBM2J6zhUhkdx1QzrCPwODqVbV64AoBTtBjBaU7WGAsakEqTjMRo3u92Mw2L2AfJ5t2t7UhVNOl7RYlmO/oCD6+kjbHntcljLGZNz+v1bEmfBNV9R3dt+km/XHDECAAvLr+PP0x3opJbHJe5CXCg/DngPVJxLm0YAE7H9TiCni7BHHDKCkgtt6x+OHzcOA9lifDMmAbb7+7FTXOHUDsPLD3JZ8kSRBMi3PaeVuXwwLYSI8zkzqABMkkc+tgflhm3C1poGb2iNrwL9NwfW4xGMxpK7kybWPpsYJg454hnSFj5mb7jpMwf1GBsJIGqZmJiAb9LzHrf06+WAamZnnfkADM+vu3HXGVKnhIMSSLkjnJtz2vOFVaoZ/DBFDbMVoiCDbpE+zY77flvGIKSam29wHLdvgJ2k3xFlKcjebx6TPn+vhhtlcjI2AtJWGkHUJmVJK35dbTirIH8ISCdTMIKMVhpgMUZSVabKZmJ9ZvbuEVtVNvZJBEw0zNwwMRJgyBaQQJggVlXFi0UxoAEsxXVcX3IWAb6dQPlAw27M1oarLMWZVAJA9tWgRBaZBMExy9cIzPwsZBeJDzh+UzVSqrU6WtabozqHQGzSLmAZCnY/DFtXJ6ixbh7gsZYl8v4t5mHvc88Kex1Zy1ddQpMO6ILFSCv1kW5iwEAg+fW1MKk2zCAf8qzz5zt+WM2Pixs+RNmdSl6VPJ1A9Wm8fW0YYAAEnx7TUHneeuJOFJVp0aaPkCzrzDZeJkwRqeeeCMxJzFNTXWTSqwywI+sy8zB3O2CxQif5yb23Xzjn1I+GD073YGpragI1dMTw+C5IA1Ze50mR7f7qn3DC/KcNqLXr1WyRZKvd6U10QVKAj9+PhhnxEQaAFcSareM6SVPc1oMExtaPzwcS0/8AiF5WhOn5+f54pwUtn/nwTU0uASpxF1ALZJ1EhQddDdiFGz8yQMKe1PDa+ZVBTy5QpJIL0rzpsIbyw24nUIQTWVvrKVoAv31OJjl7uZxPl8xWjxPl5vsT7uf4YGUVdBRe1lZ4fwN0y9Slmcu7KWLSlRBbQVa+qbqWFuROGg4QmvX9EqAkgx3lOLFGmNUb06c9dI88M83WfQ+pqRXS0xM+ydr9cC5qvmiToNMQ3hupDDS3tcwNWjYg2N8FCTiqTZJVZxW4WbCnSNNeYBWfkegAxXcl+zbIlYRMxpEgfXCPMenkbHFxyOaq+Lvgu/h0ERE2mWmYg88CcNpM2h1qlQCwKWIbpMnl+XTFRbjPaT33+xJU47rgR1P2cZUXC12Mg/0wuVOoFuvivjfEeGCdLnSY2JWw6jrizVlq7isqjzVceT/tMrn6bGvV9VTkg2J8Um1sHKDyPdg94sa4LfSyNNFBpmSef6tiT6MSp1R8sUTslxcKxpVD4W9kk7N08gfwGL3lFmBJ9MYs0HCVM14ZKcbRWePZYhdjAPQfr3YAoZenCkNLHdYNtueLRm+HF3JYTNpFgPiMKKnDlU7EkcrfPzwvVsW47mZWJt8MM8tB5e8YEoLa4wwygjlgGGEZV42WD8T+eDEcnkfdiOgV9/zwXRVTfmMCFZ3RZuc/HGYlo05EkQcaw6K2Bb3PAePUStR5/eNunTncQR8cJxvOw6bYbcUzYmpqBMu3M2GowB5WB6WGErkkgx90D3Y7iZyTOIVy7SZAGwxAptjutJJ3menOcaZbxzxTZKO6NOSPXDdMwEFr3sIHOxuOnnywmLx7JI+f4+uIGzJ5nA2WOl4sJJYSeQnnPU9PdjgZ4MGLQYuLn8zGEBqY1rxCxhmM1IjAuvEWrGxi7KHPA6YZ7nTY3IEbExew23+7cWFmM6YJACkWXfeFOnwg6l28MDfFe4WrLpIFyYE7eIGJ8+nK04baz4VnSIEtFhvdx+9aNpIAvGBbCQQHID8rAtKQBMsByIGgASAJjpEuuySwleTJJVVPmkxMEyPwg4R5qiyAD2WW7EaJUgAqDyB1CbbzMmxw87A6CtUuSF1AAyblUO0eRH63Rnl4GHjXjQxJU5nL0wFdO8pg6gCCDUXVY9RblPnbHozZHJo6zl8qgYEgtTpqfDFxI2lgPeOuK9lOxklMzTzKoTpqqppTEw8Ed4Jvh3w1szml197RgGIfJNPqJrc8ZobOmNkm7l0M4pksi1Ct3dPKlhTqFdK0tUhGMiLzYn3YqfY0ZcUS1fL06i99paq9JWFNdCW2JuSR7yb7YsbrUqI6NmMrTLF6R/mpm71KQIPe89D9Y57Yg4Pw9srTanSztAqzEnXlmaSAqkAd6JN0gC51DeRg5RbaoB8BrNwsq0UMuGhrHLoTaRcAQRI68sVLtZkaJNJky4oE0p7pFVZOtpaAt7XgwSPS7duN5sZ85PVlpH+0+jmP6IVAdPe+QG/KcB9pcqMxUDV84mtF0/V5StEBif3yDebzGL0Sm/AgXJRdtjXI8Py4o0icpl2mmkk0aWoyou03MiDPnghMhlxAGUyy+Yo0YEW5fdv+A1PiNenle8StRqJSCppbKsjGCqiZqSLEHa+NcO7VMwdqrIkAkaMpWqeFY1M2idIEjfr5YfrjF6XHcSsc2m1Lk44Q+Xo96auXV1OYZARTQimP3b3CiItYReMNl4tkCL0AImR9H9kBgoJ8NpJHuPrirZbtrkKOvRxGkDUc1G1ZPMG7bxcQMG5btoKzKMrmMvXBMO30eqgUn2bM0mfLphFqEfFE0VKT8LH9CpTL0n7pYZGbSiG4lo8JEloiffvhotSiSPqGv/5DfPw4Gp8OqNUFTv6RanKwtMxfcMO8N/Fhl3daP6RP/pn+/ioqruPX0Cd7bgmcy9N1AFIe0k6qcAjWoYXF5BOKvwjhVIPnteUy1QU64WiooUx9WQsmVQmzF123pcrnFpR3qUtTsqDcwsxpM9fLFPyeZ+l1mp5LPdy6k6v5qknnEyJE6z7zio5UpJcWDNVs+RxleHZcvFTh2XRb+Jaeo2F7dyOfnfDHOrR7oimmmNNxTZLahs2nHmnajj3EMnmGoHOvU0hTq7umvtCdoP34SZrtfnai6XzLssgxCC4IIuFB3AxoljckKjmUXwemcQypYE07npv8OeEAoMsSY+OF3AO07PUVakBjswJAJ5CNhPrH3Yt+tnB1KTeYAG3STjmThLG6kdCMozVxEuadlVSwkzBW88oI5z5Ylo0ahkhHEnmI585tho1VVgQRGxI29Ivtz8sC57jIXwL6E/lf8MLbDR2MhVJEpHvHzE4MbLOCDH34S5fi7ai4JPUHaOnQYsGU4iGsRvsRtsTccrWwJLCcvOMwSqAifuxmGx4Bb3PmLjgql6ropYLUqAqFY6VQUy7uRsJqLf8AREylHOVdPdZapU1LqXRRqNKgwWEC4m04d8L40MtmFqVAWoNmc1RzC9aVRKKuD1MSwHMphlnO1eVr0q+TWvUytFfo65et3bHVSoKwKVQniGp3aqLG5vGOq5Mw0in1KdcaTpPeGo1M0u7bUGABjTvPi2jHDUs0KgpmhUFQiQhpPqI6hYkjFobj1JazVjWzD06hq0lzFUA1hOXpUxVgRMFTA3085wJw/ieWpxTfNVasUaihmFUUQzuh06VIqlCFM3gmLRitTJSF3DOBZqu9RWQ0u6TW5elVtcQNKqWLGbCNgTywqq5autMVGpOtNohyjBTO0MbHFt4p2jy5LmnUJ1ZEUAAjqNa1VIsSYUrqgySB64l432poVUrmmQTXRUFLuqmsGVgMxc04WPCVE7WF8S2SkUrL06jyFXYSSbADqxJAA236jrjurlqqjUV8PNhDDcDcEjcj44907J8FB4XQy2apqXhi6ODIJcmnqLHSCqaRcSsBbQYXdvOy+SyXCq5pZeCayKSTLBtBKMHJaANWwkMCRYmRNTJR41OJKbYgBxJTwywWiz8NqroiLn1MwGItbqQLi7A46p1dJDIULKZllEi4hiRb5xfmIOAsgwiIAgiZ3nqSbRvb03xG1QHYAAXjTaZ5TJgiDf4YqyrCs3mNTQx1RzDfG7fdt03xdOz2XK5RbwzySZtBKx/WgD/DfFL4TlTUrUkSfE6iRy6nyi592PVMtm8xRcVMtTQhF0qiIzkjYEqL7edh1i+bNJNqHmxuGNtsmpcUoMqK2YeAiLHd1gAQgBHsRv54KzPaQHwpnTTBINqNYkjQAQZXcuOUQCcc/wClnFY/8PJ/9pV6/wDqdP1a/WV7Q8Qq1aNPM0dNI1qUt9HqJEVaZWSXIEtgMHY1gySywkr9d7+jddR/aNWaCjN7Ly2/IKyvHeHshas76g2ZHhSqfDWrVCDZd9DWO66mxLU4zw0AaKzjQVZfq6p0sERFZQAPEFQCb2LD7RxcFzFX/d26z84metuke5DxjOV2yWaFRdOmi5JIIkGm5sdug6jngoybi2unpRm1K0imtxii/FmzIJ7mPaNN7/UaD4Y1RMD0+OGD8RyBZj39QaiWIC5kAE9IiBPLE/7Oc1WTKnuk1jvqmob/AOzo6YMwBvbe1p2xcaGdrsJajpifDJM9LwN/xvscFjnKMdSfPoScU+SkZziuU+j1aNFiXfSY7utqPiSSWqTaBhXluFvVWEzb5SCxIGXNQPKqATcAFIMHlqkRiL9sJZqtMszUvq0BKzIHeVPf7sefVxrCxmWXrBf5+KT/AI4iUpy1WTVGKovi9lhQaRxdlJESMiSeVvb3sPP54lpZbuiD9KbMsSviOXNHQF5RNyZJn3Yq3YtCMzHfPUlDIJJAivRgwSdxOPc8rxHNliHygA1GD3qxEiJ3kxJsIkRztWVTncZPy/zkLHpirihZR4nw4NUILSzl28FXcqqmLWEIth+OCMpmMiNPd6rRp/pYttYmMTtm860E5dUErK61Yx4NeoyBbU8QD7E8wDV+PZyqtDKijUqg6V1LTfT4O7Uy5AJUCNwOuKlrXD+P3GRab3dfX9i30Mwvc6NWkkG+nVE+WxwFw+jQoOHUpax00WBuSbHUQLsTt1wLwLPFctSFVyGVApLVdRbSANRaZJMXm8zjqnxvNLXFNMuz0f8AeaWvK1GPi9kQyqt/3/LAaGqW323/ADCUNbbr15opv7RuDtmMw+YoAuulQ3XwjcA3NunTFANMgwQQcfQp4vVlwMtUOkxYi9gbE+RxVe2XAxmW1qmmsdEyT4RpEhoFyBh6y6F4jPkwN7xPOeHcIrVVLUkLad4In3CZPux6J2V4gtdOYdQAwLXkWk2Eg4m7GcJq0ZRgSoMkkGJM2W3SJJ8umMzXAfo+YavSDHWT4Yte7CeW3uwjNNZLT+geCLx0/uG1Vcz5bRiu8SyVR5YtpGxEHlzIti3BgAJB8XKCY9Ym+IM1lwQRoRgNxB/G2ML2NnJTKuRantLrEkrcGOoi3WDfHWRz7agHGx5SPj5HDjOVKSjQVan/ABDb1BG+F65cG6+MDc2/zxTK+pZ+HZzwzOMwpyhieXqcZgot0WzwXP8AZrOVatR6OUzFSmzvpdKFRlPiIMELBuCPdiD/AEQ4h/wOb/6ar/dx9Qfs2/1dR9av/fqYslWqFBZiAoBJJMAAbknpjrmE+O/9EM//AMDm/wDp6v8Adxn+iHEP+Bzf/TVf7uPq3hvEnzXjpeChPhcjxVI5qDZV8zJPQYm43xZcsgJlnc6aac2Y/h+ueD7qWrR18hPfx0ub/lXX9Ov69D5M/wBEOIf8Dm/+mq/3cdJ2S4gCCMlmwRcEZetIPl4cfXGVpPoms0sR4gLBbXA9OuEX7M8/VrZBGrMzsrOodjLMobwljzMWncxe+C7luEpp7Jpfe/0CjkurVWeI8F4txugfHkszXH/m5asW9dQUFj5tq2wp7TUuL51+8zGUzQAHsrl6wQAc4jeAJY3MCTj6twNxP+hq/wDI/wD9pwkYfGKnBGW3GBqWC6G4wVgsZ1c6AAEABiCRz2ve5/rSZvPId02i8TM2nrzsfF8rjnjmlET/APiLb7wdj57csHcOoNVdVWxaATeBuSYnbSTPKJtgWwC3/s54D3jltt1WSZD3LcpEAaf609Ri80uy+apHVReitTYMWeYO+1PCPhOim9KlK06cVFJ1eIBqTDfYNJBBJ5kYc0qmUUyM8wN9s0sSQRsLGJtNhjNHTkbcjRvFUjWdyPFUXUc6vtItj+8wUf7Lqwnyx3W4JxR1AOdotBU3fmrBlP8AR7ggEemMGbyyJpTMhxqo+FqytCpXViQJtYmT0UdMNGrZMQRnVG8HvRsZHIDr8hgoxxt7y+QW5dEKa3D+K00eo2dpsEQkqrknwrJ0/VjxWwq4CnEeIUaunNg05NJlqNEygJ9mmbQ0fHFjr1Mr3VUDNpUY06gVdYPiKtER6xHp0GFnYt6S0nFXNmi2swA9MSNKXgqbypE+uBmoa0lJ17lx1NW0ZwrsjxLLqadHNUkUnWYdvaIAMg09oA+GMq0OKLmEoPnAGdGcMvsgCbMSu9jsMWPKvk1JYZzUx3YvTkiBYkKJ5b4HzlSi2apt3gamabKXkAX1W8MXv88DNRS2fyEk30K/neyGdqtrr5jLVWCie8OoaASRY0oi5vGNcX7MLRpmq6ZMBQshKNM+0YBvT2nni2U8llnJ01Qx06fCWsLdG6zfe+FXaPK5fuXFOopfwAKGJMBqfVjtp33vi2oqDblv6MuP83G3t1/T1+BPwTs81cM+WFGnpIUnu0Qk+FrFKc6Zg78hbD3McI4sfYzVJfex/wD1447HqiUnD1mpHVsGUTYdR5YfmrSO2bb+2D+H6jAw0uNt7+5cruq+Cl52jxSi6JVzc6ouhEXMQfADPoMF5LhufRQv1kLAUfV2UCBE3+OCO16q+kU31nQwBDCSxnTe15jFQ4D2Pzyv9fRzjIQQwObQmzKyFSK9m8ME8wxsOYxjrk93t5Mt+FLYu1GhmxOsPEcwm2JMvWzLD6suQDeNMXvjz5eyXExmadXu80qCuHf+c0+7Cd8GI0d8ToFORpgz5ezj0Hh+VzDoe4cU7nVJiZAiIU3Hi+IxHi8aWp731LU/C3SDqa5vnq+K4GqU3FRWqkodyx5gDYwRY7e/Gs7keJOjKlZKbW8UrG4mIpTtIuB+OJxSrKlJcwe9qhTqIiGPI2A8ptyOCnj0b2+nJcZ6ui6+5FX4rlg2l80q6WUkAuDEiVu3sfn0tiP+UsvIcZtIVtQJ1GABGk+KNMeXM9TMtTI0mMtQFTfdFB9oCxYARz3xKnBMvI/m9NR9osFEdIgGfiMPhO1ZnkpWJs7x/L0wClZa7tpDR7QA1km5/i2x2c7qh0JAbyv756Y88NQGvVQAAio4UgWIDGB0mNji38CzFSpTYVCgVANMiCeVvlYYTninv1GYcjTp8DXNKTdSjHnyMW5eUi3nhJxGkadwhE+2I+BgeX33w1ydFHB5Hle0jcH4csSVcsxVdmAmG1XkbgmI68hjE1RpaFXD6uoEyOW8TjMT1ODNqJVQAT1O/PlYXxmDjwC7LD+zX/V1D1q/9+phX+0/Nu7ZPI0yV+l1gKhH+7QqXHv1A/1fPDT9mv8Aq6h61f8Av1MddruAPWqZXM0NJrZWpqCsYDo0Cok8mIAgm0+uPQdinCGdSl0uvenp/qowzVqgDhOZesyVqbFcqhdKdFUkFKS7n+I7DpFsIMhm6R4vUqKlXuqNOm60gpJWpWVJPdzCAAktGxE4s3C8tVyKNSTQKLsz0jVYBqWqCyMBIcAkkEEdPPAP8jClWGbyeYpHMCm/fd650VkJ1EvpE0yCJDCbCCDjbjyY4ynT2aaj+/rW1+bvjcyRg9otX1b9f8+iSGfa7j+mnWoUlqGsVCqAjXDKSxQ/aKrvGxIwZ2YRKNDL0FDCaZYErF5BeejEuTHQHpgbK5tUcs4Tvo8TPXWy2gLpXwr4l+yJ1CcNctnEdgpqoxP2EPQTB5kx6emMOR1jWNLbl+rqvt5e47HGTm5y9kvJfqwnN5xKal6jqqggEk2kkAD1kgYjz1QNQdlIKmmxBBkEFDBB5jFc/aXqXKg0x4i8GCA0aHPhPlGr0U4sFePozaZ090YneNBj5YVLHWNT82/ih17nxvSWwwZRWMR5dLD0GC0TGdyBYSjzsI/X+J92PQuz/A+5pd7VlXcdPkBEc77bxECcLew3ZjWfpFUQiwVnmeTHy6dT6XvVPLVK7d3RGogE8oiRF2jaQPfjHmzNvTEfix0tUgvsplaNSkzVst3xNRgX0zpXQlrXkk7Rzw+pcH4fyygEHnRcfCRhbwXKcQyqMiUKb6m1Es676VH74tC464hx/iNEA1MtRAY6QdUjUZgWqE8t9sMjKEYrVF/Yml3swv8AknJiu4aggQUqZAZDYl6wYxynSt/IYJPCOHi3cUhH8JjxX+cYUDi+dDtUCZXWyqkGqkQrOQR9bP2zv5Ylbj+diRTynmO9UnblFW593MYtSiv/AJf2JTfX5J63DMklQMtFNCUazuFX900iD6xqj1xzSPDyAfoxE8u7NrczsPXbnMXxBleIZ+uy1Vy9E0irKBqFwzLqJBe8aPLc4ZZY5rnlsuB5abeUaziRnDnS/sWovhv5FfFqVA0kajRVB3oXa5WWBBU3Akc8N+KZChTsMvTItaOpIwDnWqVmWi6IHVw8J4dlJAJ1G0HB+aFWtbwhlIJ0Ouob2Mk2ubHpjF2qMssXHC9Ltb15cobpcat/Jxw/I0mB+pRfCTYfC/vwBk+4ponf0Cz6dXeaNQ9pxcjaAoN+ow2pmrRpnUAQPtMVm9vsx92J8i1RUA0CIm5Gxv8AveeC7FjlhWnK3N79PPj+4M02tnX1F1TOZVT4suwMx/RnqRytyOMWnTFZyKQK6VgbASBc9P8AHDKpWrn2aaN5yP72AMpVzJdqiU1M+EiRAiNvFPLGqc8baqL58gYxlTuRjVMsBP0aD0IWevXEedp0mUFKWi99r79CZ2n3jDRK+a500+P/APWBs/3rlUKqI8UAx15yRGBzSg4NKLv2LxqSlbfyVTiHa+nRKp9Hy9Qmr3RH0ghhDMNbr3XhHhk3MahgTL/tBBaPoVFbKQTmTHiUn/czbTB6HFsXIIzkfRcozD2pWmXnmW85547zHDaSLqOTy0f+lTwOpVdf0muM8FU42/8AsdcHzdOrSV3SS8EDeJUGJtMat8HMae5otvHs+U9cA5CrVVfq6dMKZYAlRAFrDUIAjBdPO1/tLSHMeIXH9vF47cVt/SZp1q2/MG4uyCm7hQCKfgUmNTEsAvmSQIAucQdneIJVoj6RppMWZRSdxOmSFlWAN4O4vE4lzZqVHCsq6hBGlo5OOvNWYfdfEI4CDd6YJJkksskREHy9IxEldpfAy46NMvuJuNdmMgi1c1SY66YZwlOounUq64gC1rx54Xip3gSooLpGxNxtOxxYuKdlQ1EpTOltDIpZmaAyFTYMJMEm83Y4RcH4A+WlSajTJg7T5AbT64Obtb7MVST8O6C1ooCCoZVa/i/DDjK0CE8DLG4Ecueqf1bEeVQKoV1EbAwfn54hyhcE6WESbE/dbGWRoW6GDVwvKcZiGitQkllB+VwTO52NjjMUk6AdG/2asP5Oo351f+/VxZ9Q6j44+QeI8MQ1ahlru3T94+WIBwpOrfL8sdYxH2I2k7wfhjnSv8Pyx8fjhaefy/LGxwtPP5flirKs+v8ASv8AD8v1yGNgKNtPyx8gjhaefy/LHX8lp5/L8sTUVZ9a5/J0qyFKqq6kEQY+0pUxzBKswkcicZxAgUagEf0bc/4Tj5NXhdPp935YIpcLp9Pu/LAvI6omoAy1GVX0H3YvvZTsWzxUrjSo2VrD+v0Hl8ehsf7P+zVAURmSpapJjVBAjoIxZCknew2FoEn0xzs+eW8YmjDhT3kLc3R1DSgAWILDntsPsiBE+XLDbsjlijvpbT9WQCTz1LiRMuAMYKQxhhOUJWbnFONFlJcNPepABFyL7QTblB+J9cV/twrPl0XUrk1VjSR+4+/vjfHJyiNZlBGE9fLKrEDYY2PtjlFx0/P7CPw6UrspPDew9anqH8m1AHGl/wCdZVrQZiag6/LAlD9neYWvRcZF6S03Rmb6TQIs4LEjvWMADYX38segUKIOJTRGJ+Lf+35ZF2defwMcnl8wyIaTqqERBqEQNdxoIK8jcgkzFhjqpks7MrUoq0XYVAN7FQAkaQPECRMnewOFT0hjS0RgodslGKjp49f2GvHbvb7DsBjmIDAVNBGokEau5gHUAB7V9vdgfI8EzlJg6ZmjqKENKahqaozM0kqxEaBBPLfrDlqYuPPDHJ0Ad/PC8fadN3FPdtel/QHJi1JbnbpmhTq/SatJ1IXQqJBBDCeZm0H1J22wdWyzuAupNEIQCbiFvA0x8Z3meWIRSAFhgN6Ck3ExcTy9MG+1XJtx5Vc+4tYLVWMKOWdF0oF08g3IiAPtxGgDbniQUWZW7ttJ1NHijxQIYxvHQ2wtVZ5nbkcdN4RA/V8As62pbL1LWLT1Dqy5iCveqZ5yoi56AHaPnjmlTfVGsFir6W1TE6tEny/DzwB3YieeO8uPDGGy7Y5P+XrZFj2r+wFkuz2bpMHTM0g5QhyUDAs1RmYyRqNtAufs+ssaVHMrrOYrU6iHSFVVAIMi8gX/AMeWIKqyb9B8zgmlTDMoOx/wxJdq1JxUUrvj1+hXdVLU2LuN8Odny7U1LKaGYpsQCYmCswOZBGE54HXC5kCm3jpqB4Gu3dBW5XufkcW3MUgpEDnHyOIsqktBJMD9ThuHtTxOq8uvo1/cklqcZ3xXxLUvkA7T8OerS7pFBYpSlWIA8JUkXtMA/DFRHYSv/uE/t0v7+PR2yqxMYV54AbDBRzuN7cuxc8alvYg7Gdlsxl82KtSnTRArDwuhMkQNiTj0JBcj34QUHi43w5Q2wEsjm7orRSN5pVNvuwrpZILME3/XxxMtYm/W+JSZGEy3HRWlAcMtrH+tF+e59MZibRPP7vyxmLjwU3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Y"/>
          </a:p>
        </p:txBody>
      </p:sp>
      <p:sp>
        <p:nvSpPr>
          <p:cNvPr id="1030" name="AutoShape 6" descr="data:image/jpeg;base64,/9j/4AAQSkZJRgABAQAAAQABAAD/2wCEAAkGBxQTEhUUEhQWFRUXGBoaGBgYFhgfHBwcHBcYHhgdGBwfHCggHRolHBgYITEiJSkrLi4uGCAzODMsNygtLisBCgoKDg0OGxAQGywkHyYsLCwsNCwsLywsLSwsNCwsLCwsLCwsLCwvLC0sLCwsLCwsLCwsLCwsLCwsLCwsLCwsLP/AABEIAKwBJQMBIgACEQEDEQH/xAAcAAACAgMBAQAAAAAAAAAAAAAEBQMGAAECBwj/xABMEAACAQIEAwUEBwMICAUFAAABAhEDIQAEEjEFQVEGEyJhcTKBkaEUI0KxwdHwB1JiFSQzgpLS4fEWNUNTVHKUszRjc3Sik7LCw+L/xAAaAQACAwEBAAAAAAAAAAAAAAACAwABBAUG/8QANBEAAgIBAwEHAgQFBQEAAAAAAAECEQMSITFBBBMiUWFxoYGRFLHR4QUyosHwFVJicvFC/9oADAMBAAIRAxEAPwD1erNNReTHP1295wi4vxwoxG3TqdoO28zaxtixcTgpteesbX6+W+KD2tywa48Im9r6R0Fumx5zcbY0YUpPcVktLYWcW4g4G5vOltYEQQCBBBF5F4uD7q3W4pUJJ1NuSPE3MyOfLHWarHSJI1eKSD52kgxz23GFlRhv5+fv5zjpwikjHKTZs5twfbb+0fzxsZlzp+sqCGDWdhMHY32wI7Y6pNhjSewKtHtfBsymYyitJEWbn4tMN8RHzw0oVCdJLH2b+elon3xOKj2BzQNALOxMj1n8oxaaZNh0kCOY8E7+8/5Y5OWNSaN0HaRnGeIBaMmoEJMSSAOW89PwxTqvFF1D61SCZP1g38oM/OIjbCXtQ5Gcc1ZIDLAP7giw+fvnGcR4QQ007rFoi/zEkjoOWMsO0ZN1CKdP6nYf8P7PCMJZptaldrjpt18x3xun3lNiKhVVm/v5mx6+ySNsVnh1RhIaodXJSWnnOOhlKtOoCQ0iLw23ITtEW3jljMypCK5I6KJBvEMSCNrc9pGNMO0t4pOcaox5OwQ76EMM1Ny+PfnoMKVZjcs3uY/niStWIHiLjpv+eFQzbQJNxtAvLC0AC8AqfWcBJmtM7nVYjSwmeZJA236zHUnGV5ZOqjz8DF2XGlk1ZEnHheft+Q2eo3Jmj/mOMXMPsWP9o/K+AqbzaNR6KQY/LEVbiBkKRpP8XTBNsxhbZlhYsx6HUfgRONNmG/eb4nEBqgkAGTvaL+7fEooON0ceowSkU0cVKrbB2/tN+eOfpD/vN8TiR6bG5U38scml5EH0xORd0bOcbq3xP54w5pv3m+JxzVpQb/DEeKL1HYqVCDLMIsPGB8yROMHen7c+lUW9b2xzVBIF7AWsPX9emNqnjdRykD+0F/GcKlklGSTqmdLs3ZsWbDOSctUVfSvbzJqObeDDN5yQAOlyd/hiRK76tOtt49r/ABwHXNhHs3jzPMx0Ow9Os4lr2LTaSb9Fkgn33UdbjmMCs9t7cceo+X8NcY423u7vyilz9uvrsOcvnHGzlhH70/ME4mGcqec+pwioSIYSR5TaNl2/Vzgk5t+hA9MNV9Tny0uT08dBkucqzF/ifzx19Kqfon88KzWZrxt5Y1UqsoJMiNrWnYW23v6A4jdK2XDG5yUFy3Q1esx5sD6mPjgSrVqASGaPU/5YAo5hist4udwNhI3A5mf7IxDRJ7wElpJuSrXHMG0RFt49cB3jpNR5Nf4SCnOE8iWn5Y1pcQqL9pj78dnOlt3b+1gOqpUkEg/8pnHIgnDuDAnYetZhsx9ZOOWzL9W+OBwxxKlUYNTI0GZbMveWblu3rjMc5UgzfGsXqRKZ6nWoBlO/3euKbxrIeFgDMXmx623uZvBEW64t3Ea2hABuTHqYJHpMb4pfH85oRl7wCelh4iZ1EAzG1/M8hi8V3sKnVFUzGXQBpIJHMkRMbTbxGLA8wbnCjiFNEOtTqBB0hgoMxuRqaInY+eN52pLPrK6hFhc3uSNwCIBIEGbYCzWa16QWbTa0zfYki3iO87+Zx0Y2ZHQJmN5iPKZ+eIg2Jc1WmwAG208rcz6/HEVJZOGKQNDmnnnWkqoxAuDpJEtqaxje0WP54tOT7P0qqB0zCt18bTv9qGBB91scdneG02UBwOkAwf0SeeG9TsTQmTt5LTmeX2ccXNgfeuWzvzO9i7cu4jj3i11j19+PzK32urq9ZFRhUcLDFSWk2gTzNmMCYn1wxNd6OXR2sURdM7TYL6jVA9PlZODdm8uhnT5iYuLRYWN538+mCOMZJKogxp6AxsTF/efX0nFY8bjKUr3a+xMva4zhDFXhi735f6HnPBa8S7VQLxDVACRuZkzE6TP8Jxrijq2Y7uQqqYPiEA7vDbctP9UYtFfgeXWCJW/71xY3meikwL2tvOF2a4fSWCwO32jE+UnbaOonyjA/h5PH3drm/cb/AKhjXaHn0u6pbrb22E2dIQMwZSWMSrA73JsTBi39bEnDyYQ94Cd9GtZJJ6T0At1Jwzr8Mo9wG1FW0/vb3idMwNmPofOMKRk0VoZpHQvb0YKbjAOEtepv0FLtONYO6UXzfPPvsD0K7VC2pwP4S+gb3i4vaOvinljFLQylgQR9p6cC4M+0b2i3XfBeboUiZVgBEABjG3IHYYXNSUmA7f2vxEYCOKtx2X+IRmnGmk0lSqvpsSgkOyKdIgwJjVbwmZvNjvttjSvLkSSAIJBaNUWO/NtuuCv5ODAkHwje+55nxA3O5JGAwVBMEmJEEggenL4AYrure/nf7F/6kowqCa8Olb7L19zddyoA1HUTyLbbbajuZ/s43Vzp0ABo+ybybAFpbldvZHW5tA09zudutv1fbBdLsxWqAd1TqLIBATbxCVOnlIE7bDyxbwXbTorH/FdMYRlHVW7bdtv0MpLKqNSmFmzrPNjaZtJ+GODvbDLJdkc2sh6NZp8jH+OJ6PAqwqd13L94BqjT9mYn0m2HRWlUc7PJZcjmr333FtLLmwiZIn0wuy1QuzRPi9qOhIMDoSQB8eU4t7dnszaKNXeZg2xEnZSsoP1NX3qbeg2wvJDW1Zq7H2r8PGaS3dV6UVnOoUUaoksfdYQPQDEtGSZeTzI2JgeFR05e8jmMMavDncBgSVG29vT/AAxwqrEEBDFxy+BJIO18DoWrUMfbJPAsNdd3573X6iyhmC86nCgRbVAAuWKgESQBt5zjeSrEljr08gC/WZ3N7Aj3jDLJ8NQ6jrIPSSCfeBf3nEqcJQxv8fxwvRTTs1S7fGSlFRaTSXOy9lXUV5jMkOqBtK+GWBF9QBkMPsgH0tiHNtdV1Ak3J1SonYSWItvPRsP8zwhDBv8AI+u8kHGLwlDvqNuZJPzxUo6rtkxdujj06YtUvPZvzfmAmoqIWUqdItDKeiqSAesE+/A/DXlSWqATbxONh5E8yf8A44sacCpxAm/8R/yxidnqc2JBnr+WCvxJ+QtZo93KFPxPd3+wq7uPUG/rjvT7sPG4WBYWHTEH8m9MP71HP7livR8MSaBg1eHtFsQtlWHLBa0wdEkc5Xnbp+ON47ytNr2OMxdl7lwqZ7V3jMVJVWkEsAoYD2gdwPCJjmd98Vvj4DaiAhYtcnRzCnS0g+KQLsFFx5nBWYzHibxBlZiD/wAuq6qFGoMF1XE+yehGAc9mgyqVAYtAAgblpXmNwoYC99V4FtcFTsyN2VfiVCy2ADSWEqCwBmLQDEgC822gAlfUysAlw2kjwaiEvb7Nwb9DyxbOIJFMSTDiSwFTTAme8LWJMAK2nYemK1xOuCzKNKrMSCSDA8wSDPpflM40RlYlxEVdwWJAA8hsPS5+/BPDactgZFloAw8RVpnSB7+pEfLDHIFItPZ+jMabmfQRa3Tri6ZBFYm88v8AIfP3YqPCnABkyLe+3SbYeozqghtOrad+fPeZ5+nPGTI7NMRpmaxUmASxFrbfmJthfWliZjkBeJvzO3X44LoZtGMTMHSAep/R+e+A8zXRls3lMdCNRHS4N9reU4UGV3NI5Y38JuADaSBABiw2kWjSOcYtHYLMs9VtRDFaemQQZOpfPfr5g4rFSmQAdtI0rYGxYLJtGnc+ZI3sMDcN45XoVPC+4ZSdO2xJJgyQ0jpt1wc1qiAnTPQK/aXUHApuApcFlTVEAlYGpTJEbTBmYFyw7PZnUjBg4KNpPeRqkATzIgGRYkGJm+EfCqDVKNNvpVZNQ9lRl4Hi086B+/EFXONTqNTq1s3YoFZadBp1qTeKFrgjaCRvvjGoTStvYfPLi4SorvHI/lg/+4oR0/2eLfw56jLTDJmDWNRWaoSyoF70MwI1AAaJWNPlffFS4hw3LV6jVXbOMZbU/wBSC2lRBGldIsBIMQIJjA+c4RSpK70Feq30V6qU6wBOsVAtxTAkCDtOGzxygrkhGPJGbqLLQ+a4o2VRVo1FzCrU1s30aGbSxplAHIiYFwu+JzxTitv5pTjS9xpuQa2gkd+NBhaHglp70+JdJxTuyNJ8xRzJfIq1Wm2XVB3dVARUqlapEuNWhRq3G298PxwlFpof5LZqmtu8Cl1001aJWXINRhcKrMCAfELYAc1Tog7eVa75TLtmKa06ve1NSKZUASFhgx1AiDqtM7LsF+SqZdhTisVcqisFymppFNECq4MzqBMiJ1DoMWjLdmabNUH0OkAglWLVh3uqCsAnwQtmmfEfK4HGuE0qRyr06Aol8ygAOotpERrkkAkiY5CMUwa3snpPW0BWzWZgGFjJMsWgCd5Hrz546yOaq/SBUrJmH+qK94tBlYHvSVX2QDCaZMXOqAAYAFEOxY0+/NNiSe7WtpJKoD7IibkdZDA7YEzNWv3SCqteWUeB++ANTu3YIobdiyhYE7iOeML7Y63gzUuz/wDIt/8ALaa9ATNlwJKinJidyJ22GN1OIi4CZyY27smLRf1j78JaNZadREqs9KKKgEqZtUMWABEgAgHbwzMGZXzmWEls0QSpkijVuYIk3vc2H+eNSaaViWqexVmpVqSyRURTA8VNwsxsCVibH4YDDIdUsL9SbGRf57Cfdh72r4vl3y/d0q7VHNVWMo4sFcEjUPMYqtGkxBYjUI5RaOvngZbEW4VSaDKmV93P78MaNTa/phOHU+Xlf/Kdvjg3LhipINrden+OFPcahx3wiSR8p+H540Kyconr/lhRrnfn5YLoJfb9emBDtD7JFYi3x/M4k7tdRGlvXClK6gw3/wAf1P8AnhjQamfYY7c5g4FoNS6EwoWEA4k7qQLH44moLaxItiY0/TyJxVh0BnKdAfdjZy4HLDJXA57YgOgmRvglJsjRzSoDnvjMT0yMZhiFPk8v432gio8CG1EalZAYvYQpjpqVgbkeGYCSvnpPhlZJMKRChZ7sAg+Lcyxvz54g4mCrvMEl3Nip9omJKm5HQ7fLAKLzPWI/E/rljvxSSOQ2xpUzi1CPDuAGMmJiJCgqAIjl9nczjVd4pFVYRvF5kiPTbzmxwRleGBqcyuqbDxSQCASQDYbf2sRVuGEUWqRAH2vQgDzG/wAxirRKYl73SfD+GCaFdmI5n9dMA01viycEySmD59DI5eVz1xbdFJWW7sxSJRdfsgyfcfhyPvjphhnOJqaviUlaYB59enr+t8dZjMLTpaUFgOu/Ox+PritPXdqbGNM3Yki20393S3vxn5dj+FRYsrXDk6SAACTv7R6wfKPefXAHFKoUqiPZQNURF/MbEW3AuPLCQvpXQLk+1eb7G15jULdPlCKZYsx3HUibxz3FrgDz3xNO5VhuZrMKYYXEQBcFYLMTAggwLmARLCbgBTmGJDciDuI2NwJsDz25EcsMalNTAY7KJ5yZBi94AEwDAthVxCqNIVbkmLe7qbRvy6bDFoplq4Zxqt9HRErP4RphSwsD0vuCOQ/DE/C87m69daNPNVVLTGskRCljMX5G8Yp/A6suUF9VwJ5i4t6A4svADozANR+5BWquu/hJpuqmRfdhF+WMWWOmQ6LtFqy/AM+UApZ2npuAUd43vGlYkGfngHjvAs3RpnMVswHamAJDvqgsBEwLSZjBHD8tRpKQOJEExp0BgqjyViwkk3PkMb4vUX6NXT6YK5dk0AodSgFfD0IsTMT1nAcq2WgxOBqwA+m5gGwJ8UA6ZI1EadgeeOF7MUi0fyjmC0xHexf/AB5deWIxxvJMl6deTJqaQssShUhvFMQxjbEdbjuRIUd3mQFCj7OyiFn6zkOf+ODXdg+P0OOA8H79Hapm61PTWemsVN9IBm59q5sOmCn7J0WYTxCqxmwNRDDCxjoQcKOH8RyZpPSzdJ6gNd6igQAJAANnFxB67jDI5zhqgaadXSBAVW2idj3k7EjfnhSa6jmlW3JpuCMucXL/AEquVNLvNWszOoiOkWw4/wBG1FjnKtv4xP34Q1O0lBc4lULV7laApaYmbmIhjyIuTOCqnaTI1TJpVyZkeBA1pETqki5scRNXvwC7rY47Q8Bp0qZqrWaq0qCGINieu/8AnjhOAMBpaskyQLVOXL2b+7G81xDLVKbJRp1UcxJcA2B29o4PfjVIMWGuC0wAlib3lre/rhHaJStLGr9//UXFSqxI3ZDxSK9GQI8WofeuFvaPgdTLimTURw+qChn2Y6iPtYuf8uJp1aaxuQfDTsRvz6XnCPjrJUpqE7yBJlo5hdo32wEZZLqSVf56suOpsoxoVLjUbkEHn8cF5Sk03LQLSdhvb78TjJtNjIH654wq6ktBg8/XcYdaLpm7gbSJ3++RgnK1wI5HkD+GIsmYlQwH2hYXPS/PDevkpggQY20jkOWAbCSOsuFblf1/GMMaOR1CRYfw2I95wtyaeKfFbmB94JH6+bzKVhpm/T9Rgb3GkuXohQBLEjmd/fidaYmxPv8A88bpoSNVitv0cTUiDtgHsGtyVKSRuR88caFmbSfL1xJo6Y5YYmoujVNFvjMYL4zDE9gXyeT5nhpNRpMguWVAEmHDXvKrtNyo2IJMYhznCx7JZXUFpqK4Zr+yXOjcT75AkRi7ZzKoXqn2iFKs7EiTcGTZiCd7k+6cUfjPEVpyA0xIER7V5NrgSLCbT78dlTbOW4pGK4B9rUIMmTAn2YFrRpiNtO8TgHtBxBRSNJTMkTvIMz+AtivVM0zGSZ/VsQZmqdjg6As3TMnFtyFTSgVQZPp12E/h0xUctUgg8+WH+QzAEaT4hzH3EzI2xJMkUPqeWqPqqVGNhCJPWLm1uf33wTxTNBEC2ixPsyfZ3tJ3++xOAMtxRQw7wgxG0mWtPusOXLAPEeIB3JAESYA2E+Xlf4/Be9hnAzMAss+diOURy1em3pbDjh2YJUT67co+FwPuwhokE9FEFiPfv8v1cNalVAsk3gAbkjcH15DFsiMztZWJIMwQPiDq57SAJ9b4R5+p422BFrjaBBtHW204mcljIHMG55mwAgXuD8TG4wFmqkXtBsNr3Mjedxfp7xNopkmTr6WRhuCCLc5nl7vni7VmFSCq+G7LcyfAY9TIkWPP0xRsggJJYxF/sjkY36nlfnbHo+R0GlSK6W0a1ubAwPZBJG0E6bCbEzAz9oXDGYuaLvwrOZlVoKlEPSGXQkzBJ7tYCGYkmRpIFhOrYFsOJPMfRq1p/wB3FgDv3nOf1BjzrK8ZzJr06SVXFMuijTEBNQWQYImLjFqSrSLhRn8zJ86YEkxBPcwGm0coM7HCYytcDWgbgGYrJWzQpURUU5h9R1hSDqMbk23Pww8OfzVj9FERcCspP3D9HlhZT4ZTRK75bNVi0NUaGQy0EgkaOZHLEfDKoejTarnayVDuoamL3gQUJ2G2B42Zdpq6EvbetUatlTUp92f3Qwa2tbzHqMWrg/GqlTVrQ6hc01psGSSwgsx0v7JutvXfC7OcMylYqamcqOVupL07QdxFPacB5TPTmMylTOVxTpd3oIKSQ6zJ+rM8ogXmLyMTrXUl7cFsrZslGBp1BKm5C2sd4b7sIex71V4fS7u8d6SYnaoxAAkG/v8ATB7ZRIIOczEXmWTzn/Z+R+B6YrfHAcnTprlMxWCy8q2kgXG3hB9onASmn1JodUWynna5bSAhJ/hqgC0ySVuPxMcsIe0q0++bvL3S8X9ldvLyxD2f4iXpNUzObqoA0TqRV9kG5K+p9JwbUyuTqM2vMM7G5DPTnwDeIGwj3RiaJSjcbJGoN2P3ztRdWqi5v4dEGRAubjnPLbHJ4iTbuaom0lQAOUm+18KcxmmBHc1nccyWUxBvEDeMIk/aFk3AK1M4QwMQiXHPlyt6YZFN2kuCpUqZp+HQsm/SI+IwgzVOpBEtY7HDej264cqqg+k3bQmqmPatafePjgwVkqMQ40mOZj9HGWeOeN+JD1OM+CszCaTTEnn/AITF/wA8HZHi2mQ/lEc/1Hzw1qcNp8iD6Hl+OFGe4aRcHVsBvt774FNMjTQw+nSZKsqnmet7CPTfEyZtFVjYxud/jzBsLHCGs5NOJ0wNr7XwvpZwgSpPT/KdjiEstNPOM39FAMCYJE+488EZfMODc7HY4rWUf0n4fdzw64fRBM2J6zhUhkdx1QzrCPwODqVbV64AoBTtBjBaU7WGAsakEqTjMRo3u92Mw2L2AfJ5t2t7UhVNOl7RYlmO/oCD6+kjbHntcljLGZNz+v1bEmfBNV9R3dt+km/XHDECAAvLr+PP0x3opJbHJe5CXCg/DngPVJxLm0YAE7H9TiCni7BHHDKCkgtt6x+OHzcOA9lifDMmAbb7+7FTXOHUDsPLD3JZ8kSRBMi3PaeVuXwwLYSI8zkzqABMkkc+tgflhm3C1poGb2iNrwL9NwfW4xGMxpK7kybWPpsYJg454hnSFj5mb7jpMwf1GBsJIGqZmJiAb9LzHrf06+WAamZnnfkADM+vu3HXGVKnhIMSSLkjnJtz2vOFVaoZ/DBFDbMVoiCDbpE+zY77flvGIKSam29wHLdvgJ2k3xFlKcjebx6TPn+vhhtlcjI2AtJWGkHUJmVJK35dbTirIH8ISCdTMIKMVhpgMUZSVabKZmJ9ZvbuEVtVNvZJBEw0zNwwMRJgyBaQQJggVlXFi0UxoAEsxXVcX3IWAb6dQPlAw27M1oarLMWZVAJA9tWgRBaZBMExy9cIzPwsZBeJDzh+UzVSqrU6WtabozqHQGzSLmAZCnY/DFtXJ6ixbh7gsZYl8v4t5mHvc88Kex1Zy1ddQpMO6ILFSCv1kW5iwEAg+fW1MKk2zCAf8qzz5zt+WM2Pixs+RNmdSl6VPJ1A9Wm8fW0YYAAEnx7TUHneeuJOFJVp0aaPkCzrzDZeJkwRqeeeCMxJzFNTXWTSqwywI+sy8zB3O2CxQif5yb23Xzjn1I+GD073YGpragI1dMTw+C5IA1Ze50mR7f7qn3DC/KcNqLXr1WyRZKvd6U10QVKAj9+PhhnxEQaAFcSareM6SVPc1oMExtaPzwcS0/8AiF5WhOn5+f54pwUtn/nwTU0uASpxF1ALZJ1EhQddDdiFGz8yQMKe1PDa+ZVBTy5QpJIL0rzpsIbyw24nUIQTWVvrKVoAv31OJjl7uZxPl8xWjxPl5vsT7uf4YGUVdBRe1lZ4fwN0y9Slmcu7KWLSlRBbQVa+qbqWFuROGg4QmvX9EqAkgx3lOLFGmNUb06c9dI88M83WfQ+pqRXS0xM+ydr9cC5qvmiToNMQ3hupDDS3tcwNWjYg2N8FCTiqTZJVZxW4WbCnSNNeYBWfkegAxXcl+zbIlYRMxpEgfXCPMenkbHFxyOaq+Lvgu/h0ERE2mWmYg88CcNpM2h1qlQCwKWIbpMnl+XTFRbjPaT33+xJU47rgR1P2cZUXC12Mg/0wuVOoFuvivjfEeGCdLnSY2JWw6jrizVlq7isqjzVceT/tMrn6bGvV9VTkg2J8Um1sHKDyPdg94sa4LfSyNNFBpmSef6tiT6MSp1R8sUTslxcKxpVD4W9kk7N08gfwGL3lFmBJ9MYs0HCVM14ZKcbRWePZYhdjAPQfr3YAoZenCkNLHdYNtueLRm+HF3JYTNpFgPiMKKnDlU7EkcrfPzwvVsW47mZWJt8MM8tB5e8YEoLa4wwygjlgGGEZV42WD8T+eDEcnkfdiOgV9/zwXRVTfmMCFZ3RZuc/HGYlo05EkQcaw6K2Bb3PAePUStR5/eNunTncQR8cJxvOw6bYbcUzYmpqBMu3M2GowB5WB6WGErkkgx90D3Y7iZyTOIVy7SZAGwxAptjutJJ3menOcaZbxzxTZKO6NOSPXDdMwEFr3sIHOxuOnnywmLx7JI+f4+uIGzJ5nA2WOl4sJJYSeQnnPU9PdjgZ4MGLQYuLn8zGEBqY1rxCxhmM1IjAuvEWrGxi7KHPA6YZ7nTY3IEbExew23+7cWFmM6YJACkWXfeFOnwg6l28MDfFe4WrLpIFyYE7eIGJ8+nK04baz4VnSIEtFhvdx+9aNpIAvGBbCQQHID8rAtKQBMsByIGgASAJjpEuuySwleTJJVVPmkxMEyPwg4R5qiyAD2WW7EaJUgAqDyB1CbbzMmxw87A6CtUuSF1AAyblUO0eRH63Rnl4GHjXjQxJU5nL0wFdO8pg6gCCDUXVY9RblPnbHozZHJo6zl8qgYEgtTpqfDFxI2lgPeOuK9lOxklMzTzKoTpqqppTEw8Ed4Jvh3w1szml197RgGIfJNPqJrc8ZobOmNkm7l0M4pksi1Ct3dPKlhTqFdK0tUhGMiLzYn3YqfY0ZcUS1fL06i99paq9JWFNdCW2JuSR7yb7YsbrUqI6NmMrTLF6R/mpm71KQIPe89D9Y57Yg4Pw9srTanSztAqzEnXlmaSAqkAd6JN0gC51DeRg5RbaoB8BrNwsq0UMuGhrHLoTaRcAQRI68sVLtZkaJNJky4oE0p7pFVZOtpaAt7XgwSPS7duN5sZ85PVlpH+0+jmP6IVAdPe+QG/KcB9pcqMxUDV84mtF0/V5StEBif3yDebzGL0Sm/AgXJRdtjXI8Py4o0icpl2mmkk0aWoyou03MiDPnghMhlxAGUyy+Yo0YEW5fdv+A1PiNenle8StRqJSCppbKsjGCqiZqSLEHa+NcO7VMwdqrIkAkaMpWqeFY1M2idIEjfr5YfrjF6XHcSsc2m1Lk44Q+Xo96auXV1OYZARTQimP3b3CiItYReMNl4tkCL0AImR9H9kBgoJ8NpJHuPrirZbtrkKOvRxGkDUc1G1ZPMG7bxcQMG5btoKzKMrmMvXBMO30eqgUn2bM0mfLphFqEfFE0VKT8LH9CpTL0n7pYZGbSiG4lo8JEloiffvhotSiSPqGv/5DfPw4Gp8OqNUFTv6RanKwtMxfcMO8N/Fhl3daP6RP/pn+/ioqruPX0Cd7bgmcy9N1AFIe0k6qcAjWoYXF5BOKvwjhVIPnteUy1QU64WiooUx9WQsmVQmzF123pcrnFpR3qUtTsqDcwsxpM9fLFPyeZ+l1mp5LPdy6k6v5qknnEyJE6z7zio5UpJcWDNVs+RxleHZcvFTh2XRb+Jaeo2F7dyOfnfDHOrR7oimmmNNxTZLahs2nHmnajj3EMnmGoHOvU0hTq7umvtCdoP34SZrtfnai6XzLssgxCC4IIuFB3AxoljckKjmUXwemcQypYE07npv8OeEAoMsSY+OF3AO07PUVakBjswJAJ5CNhPrH3Yt+tnB1KTeYAG3STjmThLG6kdCMozVxEuadlVSwkzBW88oI5z5Ylo0ahkhHEnmI585tho1VVgQRGxI29Ivtz8sC57jIXwL6E/lf8MLbDR2MhVJEpHvHzE4MbLOCDH34S5fi7ai4JPUHaOnQYsGU4iGsRvsRtsTccrWwJLCcvOMwSqAifuxmGx4Bb3PmLjgql6ropYLUqAqFY6VQUy7uRsJqLf8AREylHOVdPdZapU1LqXRRqNKgwWEC4m04d8L40MtmFqVAWoNmc1RzC9aVRKKuD1MSwHMphlnO1eVr0q+TWvUytFfo65et3bHVSoKwKVQniGp3aqLG5vGOq5Mw0in1KdcaTpPeGo1M0u7bUGABjTvPi2jHDUs0KgpmhUFQiQhpPqI6hYkjFobj1JazVjWzD06hq0lzFUA1hOXpUxVgRMFTA3085wJw/ieWpxTfNVasUaihmFUUQzuh06VIqlCFM3gmLRitTJSF3DOBZqu9RWQ0u6TW5elVtcQNKqWLGbCNgTywqq5autMVGpOtNohyjBTO0MbHFt4p2jy5LmnUJ1ZEUAAjqNa1VIsSYUrqgySB64l432poVUrmmQTXRUFLuqmsGVgMxc04WPCVE7WF8S2SkUrL06jyFXYSSbADqxJAA236jrjurlqqjUV8PNhDDcDcEjcj44907J8FB4XQy2apqXhi6ODIJcmnqLHSCqaRcSsBbQYXdvOy+SyXCq5pZeCayKSTLBtBKMHJaANWwkMCRYmRNTJR41OJKbYgBxJTwywWiz8NqroiLn1MwGItbqQLi7A46p1dJDIULKZllEi4hiRb5xfmIOAsgwiIAgiZ3nqSbRvb03xG1QHYAAXjTaZ5TJgiDf4YqyrCs3mNTQx1RzDfG7fdt03xdOz2XK5RbwzySZtBKx/WgD/DfFL4TlTUrUkSfE6iRy6nyi592PVMtm8xRcVMtTQhF0qiIzkjYEqL7edh1i+bNJNqHmxuGNtsmpcUoMqK2YeAiLHd1gAQgBHsRv54KzPaQHwpnTTBINqNYkjQAQZXcuOUQCcc/wClnFY/8PJ/9pV6/wDqdP1a/WV7Q8Qq1aNPM0dNI1qUt9HqJEVaZWSXIEtgMHY1gySywkr9d7+jddR/aNWaCjN7Ly2/IKyvHeHshas76g2ZHhSqfDWrVCDZd9DWO66mxLU4zw0AaKzjQVZfq6p0sERFZQAPEFQCb2LD7RxcFzFX/d26z84metuke5DxjOV2yWaFRdOmi5JIIkGm5sdug6jngoybi2unpRm1K0imtxii/FmzIJ7mPaNN7/UaD4Y1RMD0+OGD8RyBZj39QaiWIC5kAE9IiBPLE/7Oc1WTKnuk1jvqmob/AOzo6YMwBvbe1p2xcaGdrsJajpifDJM9LwN/xvscFjnKMdSfPoScU+SkZziuU+j1aNFiXfSY7utqPiSSWqTaBhXluFvVWEzb5SCxIGXNQPKqATcAFIMHlqkRiL9sJZqtMszUvq0BKzIHeVPf7sefVxrCxmWXrBf5+KT/AI4iUpy1WTVGKovi9lhQaRxdlJESMiSeVvb3sPP54lpZbuiD9KbMsSviOXNHQF5RNyZJn3Yq3YtCMzHfPUlDIJJAivRgwSdxOPc8rxHNliHygA1GD3qxEiJ3kxJsIkRztWVTncZPy/zkLHpirihZR4nw4NUILSzl28FXcqqmLWEIth+OCMpmMiNPd6rRp/pYttYmMTtm860E5dUErK61Yx4NeoyBbU8QD7E8wDV+PZyqtDKijUqg6V1LTfT4O7Uy5AJUCNwOuKlrXD+P3GRab3dfX9i30Mwvc6NWkkG+nVE+WxwFw+jQoOHUpax00WBuSbHUQLsTt1wLwLPFctSFVyGVApLVdRbSANRaZJMXm8zjqnxvNLXFNMuz0f8AeaWvK1GPi9kQyqt/3/LAaGqW323/ADCUNbbr15opv7RuDtmMw+YoAuulQ3XwjcA3NunTFANMgwQQcfQp4vVlwMtUOkxYi9gbE+RxVe2XAxmW1qmmsdEyT4RpEhoFyBh6y6F4jPkwN7xPOeHcIrVVLUkLad4In3CZPux6J2V4gtdOYdQAwLXkWk2Eg4m7GcJq0ZRgSoMkkGJM2W3SJJ8umMzXAfo+YavSDHWT4Yte7CeW3uwjNNZLT+geCLx0/uG1Vcz5bRiu8SyVR5YtpGxEHlzIti3BgAJB8XKCY9Ym+IM1lwQRoRgNxB/G2ML2NnJTKuRantLrEkrcGOoi3WDfHWRz7agHGx5SPj5HDjOVKSjQVan/ABDb1BG+F65cG6+MDc2/zxTK+pZ+HZzwzOMwpyhieXqcZgot0WzwXP8AZrOVatR6OUzFSmzvpdKFRlPiIMELBuCPdiD/AEQ4h/wOb/6ar/dx9Qfs2/1dR9av/fqYslWqFBZiAoBJJMAAbknpjrmE+O/9EM//AMDm/wDp6v8Adxn+iHEP+Bzf/TVf7uPq3hvEnzXjpeChPhcjxVI5qDZV8zJPQYm43xZcsgJlnc6aac2Y/h+ueD7qWrR18hPfx0ub/lXX9Ov69D5M/wBEOIf8Dm/+mq/3cdJ2S4gCCMlmwRcEZetIPl4cfXGVpPoms0sR4gLBbXA9OuEX7M8/VrZBGrMzsrOodjLMobwljzMWncxe+C7luEpp7Jpfe/0CjkurVWeI8F4txugfHkszXH/m5asW9dQUFj5tq2wp7TUuL51+8zGUzQAHsrl6wQAc4jeAJY3MCTj6twNxP+hq/wDI/wD9pwkYfGKnBGW3GBqWC6G4wVgsZ1c6AAEABiCRz2ve5/rSZvPId02i8TM2nrzsfF8rjnjmlET/APiLb7wdj57csHcOoNVdVWxaATeBuSYnbSTPKJtgWwC3/s54D3jltt1WSZD3LcpEAaf609Ri80uy+apHVReitTYMWeYO+1PCPhOim9KlK06cVFJ1eIBqTDfYNJBBJ5kYc0qmUUyM8wN9s0sSQRsLGJtNhjNHTkbcjRvFUjWdyPFUXUc6vtItj+8wUf7Lqwnyx3W4JxR1AOdotBU3fmrBlP8AR7ggEemMGbyyJpTMhxqo+FqytCpXViQJtYmT0UdMNGrZMQRnVG8HvRsZHIDr8hgoxxt7y+QW5dEKa3D+K00eo2dpsEQkqrknwrJ0/VjxWwq4CnEeIUaunNg05NJlqNEygJ9mmbQ0fHFjr1Mr3VUDNpUY06gVdYPiKtER6xHp0GFnYt6S0nFXNmi2swA9MSNKXgqbypE+uBmoa0lJ17lx1NW0ZwrsjxLLqadHNUkUnWYdvaIAMg09oA+GMq0OKLmEoPnAGdGcMvsgCbMSu9jsMWPKvk1JYZzUx3YvTkiBYkKJ5b4HzlSi2apt3gamabKXkAX1W8MXv88DNRS2fyEk30K/neyGdqtrr5jLVWCie8OoaASRY0oi5vGNcX7MLRpmq6ZMBQshKNM+0YBvT2nni2U8llnJ01Qx06fCWsLdG6zfe+FXaPK5fuXFOopfwAKGJMBqfVjtp33vi2oqDblv6MuP83G3t1/T1+BPwTs81cM+WFGnpIUnu0Qk+FrFKc6Zg78hbD3McI4sfYzVJfex/wD1447HqiUnD1mpHVsGUTYdR5YfmrSO2bb+2D+H6jAw0uNt7+5cruq+Cl52jxSi6JVzc6ouhEXMQfADPoMF5LhufRQv1kLAUfV2UCBE3+OCO16q+kU31nQwBDCSxnTe15jFQ4D2Pzyv9fRzjIQQwObQmzKyFSK9m8ME8wxsOYxjrk93t5Mt+FLYu1GhmxOsPEcwm2JMvWzLD6suQDeNMXvjz5eyXExmadXu80qCuHf+c0+7Cd8GI0d8ToFORpgz5ezj0Hh+VzDoe4cU7nVJiZAiIU3Hi+IxHi8aWp731LU/C3SDqa5vnq+K4GqU3FRWqkodyx5gDYwRY7e/Gs7keJOjKlZKbW8UrG4mIpTtIuB+OJxSrKlJcwe9qhTqIiGPI2A8ptyOCnj0b2+nJcZ6ui6+5FX4rlg2l80q6WUkAuDEiVu3sfn0tiP+UsvIcZtIVtQJ1GABGk+KNMeXM9TMtTI0mMtQFTfdFB9oCxYARz3xKnBMvI/m9NR9osFEdIgGfiMPhO1ZnkpWJs7x/L0wClZa7tpDR7QA1km5/i2x2c7qh0JAbyv756Y88NQGvVQAAio4UgWIDGB0mNji38CzFSpTYVCgVANMiCeVvlYYTninv1GYcjTp8DXNKTdSjHnyMW5eUi3nhJxGkadwhE+2I+BgeX33w1ydFHB5Hle0jcH4csSVcsxVdmAmG1XkbgmI68hjE1RpaFXD6uoEyOW8TjMT1ODNqJVQAT1O/PlYXxmDjwC7LD+zX/V1D1q/9+phX+0/Nu7ZPI0yV+l1gKhH+7QqXHv1A/1fPDT9mv8Aq6h61f8Av1MddruAPWqZXM0NJrZWpqCsYDo0Cok8mIAgm0+uPQdinCGdSl0uvenp/qowzVqgDhOZesyVqbFcqhdKdFUkFKS7n+I7DpFsIMhm6R4vUqKlXuqNOm60gpJWpWVJPdzCAAktGxE4s3C8tVyKNSTQKLsz0jVYBqWqCyMBIcAkkEEdPPAP8jClWGbyeYpHMCm/fd650VkJ1EvpE0yCJDCbCCDjbjyY4ynT2aaj+/rW1+bvjcyRg9otX1b9f8+iSGfa7j+mnWoUlqGsVCqAjXDKSxQ/aKrvGxIwZ2YRKNDL0FDCaZYErF5BeejEuTHQHpgbK5tUcs4Tvo8TPXWy2gLpXwr4l+yJ1CcNctnEdgpqoxP2EPQTB5kx6emMOR1jWNLbl+rqvt5e47HGTm5y9kvJfqwnN5xKal6jqqggEk2kkAD1kgYjz1QNQdlIKmmxBBkEFDBB5jFc/aXqXKg0x4i8GCA0aHPhPlGr0U4sFePozaZ090YneNBj5YVLHWNT82/ih17nxvSWwwZRWMR5dLD0GC0TGdyBYSjzsI/X+J92PQuz/A+5pd7VlXcdPkBEc77bxECcLew3ZjWfpFUQiwVnmeTHy6dT6XvVPLVK7d3RGogE8oiRF2jaQPfjHmzNvTEfix0tUgvsplaNSkzVst3xNRgX0zpXQlrXkk7Rzw+pcH4fyygEHnRcfCRhbwXKcQyqMiUKb6m1Es676VH74tC464hx/iNEA1MtRAY6QdUjUZgWqE8t9sMjKEYrVF/Yml3swv8AknJiu4aggQUqZAZDYl6wYxynSt/IYJPCOHi3cUhH8JjxX+cYUDi+dDtUCZXWyqkGqkQrOQR9bP2zv5Ylbj+diRTynmO9UnblFW593MYtSiv/AJf2JTfX5J63DMklQMtFNCUazuFX900iD6xqj1xzSPDyAfoxE8u7NrczsPXbnMXxBleIZ+uy1Vy9E0irKBqFwzLqJBe8aPLc4ZZY5rnlsuB5abeUaziRnDnS/sWovhv5FfFqVA0kajRVB3oXa5WWBBU3Akc8N+KZChTsMvTItaOpIwDnWqVmWi6IHVw8J4dlJAJ1G0HB+aFWtbwhlIJ0Ouob2Mk2ubHpjF2qMssXHC9Ltb15cobpcat/Jxw/I0mB+pRfCTYfC/vwBk+4ponf0Cz6dXeaNQ9pxcjaAoN+ow2pmrRpnUAQPtMVm9vsx92J8i1RUA0CIm5Gxv8AveeC7FjlhWnK3N79PPj+4M02tnX1F1TOZVT4suwMx/RnqRytyOMWnTFZyKQK6VgbASBc9P8AHDKpWrn2aaN5yP72AMpVzJdqiU1M+EiRAiNvFPLGqc8baqL58gYxlTuRjVMsBP0aD0IWevXEedp0mUFKWi99r79CZ2n3jDRK+a500+P/APWBs/3rlUKqI8UAx15yRGBzSg4NKLv2LxqSlbfyVTiHa+nRKp9Hy9Qmr3RH0ghhDMNbr3XhHhk3MahgTL/tBBaPoVFbKQTmTHiUn/czbTB6HFsXIIzkfRcozD2pWmXnmW85547zHDaSLqOTy0f+lTwOpVdf0muM8FU42/8AsdcHzdOrSV3SS8EDeJUGJtMat8HMae5otvHs+U9cA5CrVVfq6dMKZYAlRAFrDUIAjBdPO1/tLSHMeIXH9vF47cVt/SZp1q2/MG4uyCm7hQCKfgUmNTEsAvmSQIAucQdneIJVoj6RppMWZRSdxOmSFlWAN4O4vE4lzZqVHCsq6hBGlo5OOvNWYfdfEI4CDd6YJJkksskREHy9IxEldpfAy46NMvuJuNdmMgi1c1SY66YZwlOounUq64gC1rx54Xip3gSooLpGxNxtOxxYuKdlQ1EpTOltDIpZmaAyFTYMJMEm83Y4RcH4A+WlSajTJg7T5AbT64Obtb7MVST8O6C1ooCCoZVa/i/DDjK0CE8DLG4Ecueqf1bEeVQKoV1EbAwfn54hyhcE6WESbE/dbGWRoW6GDVwvKcZiGitQkllB+VwTO52NjjMUk6AdG/2asP5Oo351f+/VxZ9Q6j44+QeI8MQ1ahlru3T94+WIBwpOrfL8sdYxH2I2k7wfhjnSv8Pyx8fjhaefy/LGxwtPP5flirKs+v8ASv8AD8v1yGNgKNtPyx8gjhaefy/LHX8lp5/L8sTUVZ9a5/J0qyFKqq6kEQY+0pUxzBKswkcicZxAgUagEf0bc/4Tj5NXhdPp935YIpcLp9Pu/LAvI6omoAy1GVX0H3YvvZTsWzxUrjSo2VrD+v0Hl8ehsf7P+zVAURmSpapJjVBAjoIxZCknew2FoEn0xzs+eW8YmjDhT3kLc3R1DSgAWILDntsPsiBE+XLDbsjlijvpbT9WQCTz1LiRMuAMYKQxhhOUJWbnFONFlJcNPepABFyL7QTblB+J9cV/twrPl0XUrk1VjSR+4+/vjfHJyiNZlBGE9fLKrEDYY2PtjlFx0/P7CPw6UrspPDew9anqH8m1AHGl/wCdZVrQZiag6/LAlD9neYWvRcZF6S03Rmb6TQIs4LEjvWMADYX38segUKIOJTRGJ+Lf+35ZF2defwMcnl8wyIaTqqERBqEQNdxoIK8jcgkzFhjqpks7MrUoq0XYVAN7FQAkaQPECRMnewOFT0hjS0RgodslGKjp49f2GvHbvb7DsBjmIDAVNBGokEau5gHUAB7V9vdgfI8EzlJg6ZmjqKENKahqaozM0kqxEaBBPLfrDlqYuPPDHJ0Ad/PC8fadN3FPdtel/QHJi1JbnbpmhTq/SatJ1IXQqJBBDCeZm0H1J22wdWyzuAupNEIQCbiFvA0x8Z3meWIRSAFhgN6Ck3ExcTy9MG+1XJtx5Vc+4tYLVWMKOWdF0oF08g3IiAPtxGgDbniQUWZW7ttJ1NHijxQIYxvHQ2wtVZ5nbkcdN4RA/V8As62pbL1LWLT1Dqy5iCveqZ5yoi56AHaPnjmlTfVGsFir6W1TE6tEny/DzwB3YieeO8uPDGGy7Y5P+XrZFj2r+wFkuz2bpMHTM0g5QhyUDAs1RmYyRqNtAufs+ssaVHMrrOYrU6iHSFVVAIMi8gX/AMeWIKqyb9B8zgmlTDMoOx/wxJdq1JxUUrvj1+hXdVLU2LuN8Odny7U1LKaGYpsQCYmCswOZBGE54HXC5kCm3jpqB4Gu3dBW5XufkcW3MUgpEDnHyOIsqktBJMD9ThuHtTxOq8uvo1/cklqcZ3xXxLUvkA7T8OerS7pFBYpSlWIA8JUkXtMA/DFRHYSv/uE/t0v7+PR2yqxMYV54AbDBRzuN7cuxc8alvYg7Gdlsxl82KtSnTRArDwuhMkQNiTj0JBcj34QUHi43w5Q2wEsjm7orRSN5pVNvuwrpZILME3/XxxMtYm/W+JSZGEy3HRWlAcMtrH+tF+e59MZibRPP7vyxmLjwU3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Y"/>
          </a:p>
        </p:txBody>
      </p:sp>
      <p:sp>
        <p:nvSpPr>
          <p:cNvPr id="1032" name="AutoShape 8" descr="data:image/jpeg;base64,/9j/4AAQSkZJRgABAQAAAQABAAD/2wCEAAkGBxQTEhUUEhQWFRUXGBoaGBgYFhgfHBwcHBcYHhgdGBwfHCggHRolHBgYITEiJSkrLi4uGCAzODMsNygtLisBCgoKDg0OGxAQGywkHyYsLCwsNCwsLywsLSwsNCwsLCwsLCwsLCwvLC0sLCwsLCwsLCwsLCwsLCwsLCwsLCwsLP/AABEIAKwBJQMBIgACEQEDEQH/xAAcAAACAgMBAQAAAAAAAAAAAAAEBQMGAAECBwj/xABMEAACAQIEAwUEBwMICAUFAAABAhEDIQAEEjEFQVEGEyJhcTKBkaEUI0KxwdHwB1JiFSQzgpLS4fEWNUNTVHKUszRjc3Sik7LCw+L/xAAaAQACAwEBAAAAAAAAAAAAAAACAwABBAUG/8QANBEAAgIBAwEHAgQFBQEAAAAAAAECEQMSITFBBBMiUWFxoYGRFLHR4QUyosHwFVJicvFC/9oADAMBAAIRAxEAPwD1erNNReTHP1295wi4vxwoxG3TqdoO28zaxtixcTgpteesbX6+W+KD2tywa48Im9r6R0Fumx5zcbY0YUpPcVktLYWcW4g4G5vOltYEQQCBBBF5F4uD7q3W4pUJJ1NuSPE3MyOfLHWarHSJI1eKSD52kgxz23GFlRhv5+fv5zjpwikjHKTZs5twfbb+0fzxsZlzp+sqCGDWdhMHY32wI7Y6pNhjSewKtHtfBsymYyitJEWbn4tMN8RHzw0oVCdJLH2b+elon3xOKj2BzQNALOxMj1n8oxaaZNh0kCOY8E7+8/5Y5OWNSaN0HaRnGeIBaMmoEJMSSAOW89PwxTqvFF1D61SCZP1g38oM/OIjbCXtQ5Gcc1ZIDLAP7giw+fvnGcR4QQ007rFoi/zEkjoOWMsO0ZN1CKdP6nYf8P7PCMJZptaldrjpt18x3xun3lNiKhVVm/v5mx6+ySNsVnh1RhIaodXJSWnnOOhlKtOoCQ0iLw23ITtEW3jljMypCK5I6KJBvEMSCNrc9pGNMO0t4pOcaox5OwQ76EMM1Ny+PfnoMKVZjcs3uY/niStWIHiLjpv+eFQzbQJNxtAvLC0AC8AqfWcBJmtM7nVYjSwmeZJA236zHUnGV5ZOqjz8DF2XGlk1ZEnHheft+Q2eo3Jmj/mOMXMPsWP9o/K+AqbzaNR6KQY/LEVbiBkKRpP8XTBNsxhbZlhYsx6HUfgRONNmG/eb4nEBqgkAGTvaL+7fEooON0ceowSkU0cVKrbB2/tN+eOfpD/vN8TiR6bG5U38scml5EH0xORd0bOcbq3xP54w5pv3m+JxzVpQb/DEeKL1HYqVCDLMIsPGB8yROMHen7c+lUW9b2xzVBIF7AWsPX9emNqnjdRykD+0F/GcKlklGSTqmdLs3ZsWbDOSctUVfSvbzJqObeDDN5yQAOlyd/hiRK76tOtt49r/ABwHXNhHs3jzPMx0Ow9Os4lr2LTaSb9Fkgn33UdbjmMCs9t7cceo+X8NcY423u7vyilz9uvrsOcvnHGzlhH70/ME4mGcqec+pwioSIYSR5TaNl2/Vzgk5t+hA9MNV9Tny0uT08dBkucqzF/ifzx19Kqfon88KzWZrxt5Y1UqsoJMiNrWnYW23v6A4jdK2XDG5yUFy3Q1esx5sD6mPjgSrVqASGaPU/5YAo5hist4udwNhI3A5mf7IxDRJ7wElpJuSrXHMG0RFt49cB3jpNR5Nf4SCnOE8iWn5Y1pcQqL9pj78dnOlt3b+1gOqpUkEg/8pnHIgnDuDAnYetZhsx9ZOOWzL9W+OBwxxKlUYNTI0GZbMveWblu3rjMc5UgzfGsXqRKZ6nWoBlO/3euKbxrIeFgDMXmx623uZvBEW64t3Ea2hABuTHqYJHpMb4pfH85oRl7wCelh4iZ1EAzG1/M8hi8V3sKnVFUzGXQBpIJHMkRMbTbxGLA8wbnCjiFNEOtTqBB0hgoMxuRqaInY+eN52pLPrK6hFhc3uSNwCIBIEGbYCzWa16QWbTa0zfYki3iO87+Zx0Y2ZHQJmN5iPKZ+eIg2Jc1WmwAG208rcz6/HEVJZOGKQNDmnnnWkqoxAuDpJEtqaxje0WP54tOT7P0qqB0zCt18bTv9qGBB91scdneG02UBwOkAwf0SeeG9TsTQmTt5LTmeX2ccXNgfeuWzvzO9i7cu4jj3i11j19+PzK32urq9ZFRhUcLDFSWk2gTzNmMCYn1wxNd6OXR2sURdM7TYL6jVA9PlZODdm8uhnT5iYuLRYWN538+mCOMZJKogxp6AxsTF/efX0nFY8bjKUr3a+xMva4zhDFXhi735f6HnPBa8S7VQLxDVACRuZkzE6TP8Jxrijq2Y7uQqqYPiEA7vDbctP9UYtFfgeXWCJW/71xY3meikwL2tvOF2a4fSWCwO32jE+UnbaOonyjA/h5PH3drm/cb/AKhjXaHn0u6pbrb22E2dIQMwZSWMSrA73JsTBi39bEnDyYQ94Cd9GtZJJ6T0At1Jwzr8Mo9wG1FW0/vb3idMwNmPofOMKRk0VoZpHQvb0YKbjAOEtepv0FLtONYO6UXzfPPvsD0K7VC2pwP4S+gb3i4vaOvinljFLQylgQR9p6cC4M+0b2i3XfBeboUiZVgBEABjG3IHYYXNSUmA7f2vxEYCOKtx2X+IRmnGmk0lSqvpsSgkOyKdIgwJjVbwmZvNjvttjSvLkSSAIJBaNUWO/NtuuCv5ODAkHwje+55nxA3O5JGAwVBMEmJEEggenL4AYrure/nf7F/6kowqCa8Olb7L19zddyoA1HUTyLbbbajuZ/s43Vzp0ABo+ybybAFpbldvZHW5tA09zudutv1fbBdLsxWqAd1TqLIBATbxCVOnlIE7bDyxbwXbTorH/FdMYRlHVW7bdtv0MpLKqNSmFmzrPNjaZtJ+GODvbDLJdkc2sh6NZp8jH+OJ6PAqwqd13L94BqjT9mYn0m2HRWlUc7PJZcjmr333FtLLmwiZIn0wuy1QuzRPi9qOhIMDoSQB8eU4t7dnszaKNXeZg2xEnZSsoP1NX3qbeg2wvJDW1Zq7H2r8PGaS3dV6UVnOoUUaoksfdYQPQDEtGSZeTzI2JgeFR05e8jmMMavDncBgSVG29vT/AAxwqrEEBDFxy+BJIO18DoWrUMfbJPAsNdd3573X6iyhmC86nCgRbVAAuWKgESQBt5zjeSrEljr08gC/WZ3N7Aj3jDLJ8NQ6jrIPSSCfeBf3nEqcJQxv8fxwvRTTs1S7fGSlFRaTSXOy9lXUV5jMkOqBtK+GWBF9QBkMPsgH0tiHNtdV1Ak3J1SonYSWItvPRsP8zwhDBv8AI+u8kHGLwlDvqNuZJPzxUo6rtkxdujj06YtUvPZvzfmAmoqIWUqdItDKeiqSAesE+/A/DXlSWqATbxONh5E8yf8A44sacCpxAm/8R/yxidnqc2JBnr+WCvxJ+QtZo93KFPxPd3+wq7uPUG/rjvT7sPG4WBYWHTEH8m9MP71HP7livR8MSaBg1eHtFsQtlWHLBa0wdEkc5Xnbp+ON47ytNr2OMxdl7lwqZ7V3jMVJVWkEsAoYD2gdwPCJjmd98Vvj4DaiAhYtcnRzCnS0g+KQLsFFx5nBWYzHibxBlZiD/wAuq6qFGoMF1XE+yehGAc9mgyqVAYtAAgblpXmNwoYC99V4FtcFTsyN2VfiVCy2ADSWEqCwBmLQDEgC822gAlfUysAlw2kjwaiEvb7Nwb9DyxbOIJFMSTDiSwFTTAme8LWJMAK2nYemK1xOuCzKNKrMSCSDA8wSDPpflM40RlYlxEVdwWJAA8hsPS5+/BPDactgZFloAw8RVpnSB7+pEfLDHIFItPZ+jMabmfQRa3Tri6ZBFYm88v8AIfP3YqPCnABkyLe+3SbYeozqghtOrad+fPeZ5+nPGTI7NMRpmaxUmASxFrbfmJthfWliZjkBeJvzO3X44LoZtGMTMHSAep/R+e+A8zXRls3lMdCNRHS4N9reU4UGV3NI5Y38JuADaSBABiw2kWjSOcYtHYLMs9VtRDFaemQQZOpfPfr5g4rFSmQAdtI0rYGxYLJtGnc+ZI3sMDcN45XoVPC+4ZSdO2xJJgyQ0jpt1wc1qiAnTPQK/aXUHApuApcFlTVEAlYGpTJEbTBmYFyw7PZnUjBg4KNpPeRqkATzIgGRYkGJm+EfCqDVKNNvpVZNQ9lRl4Hi086B+/EFXONTqNTq1s3YoFZadBp1qTeKFrgjaCRvvjGoTStvYfPLi4SorvHI/lg/+4oR0/2eLfw56jLTDJmDWNRWaoSyoF70MwI1AAaJWNPlffFS4hw3LV6jVXbOMZbU/wBSC2lRBGldIsBIMQIJjA+c4RSpK70Feq30V6qU6wBOsVAtxTAkCDtOGzxygrkhGPJGbqLLQ+a4o2VRVo1FzCrU1s30aGbSxplAHIiYFwu+JzxTitv5pTjS9xpuQa2gkd+NBhaHglp70+JdJxTuyNJ8xRzJfIq1Wm2XVB3dVARUqlapEuNWhRq3G298PxwlFpof5LZqmtu8Cl1001aJWXINRhcKrMCAfELYAc1Tog7eVa75TLtmKa06ve1NSKZUASFhgx1AiDqtM7LsF+SqZdhTisVcqisFymppFNECq4MzqBMiJ1DoMWjLdmabNUH0OkAglWLVh3uqCsAnwQtmmfEfK4HGuE0qRyr06Aol8ygAOotpERrkkAkiY5CMUwa3snpPW0BWzWZgGFjJMsWgCd5Hrz546yOaq/SBUrJmH+qK94tBlYHvSVX2QDCaZMXOqAAYAFEOxY0+/NNiSe7WtpJKoD7IibkdZDA7YEzNWv3SCqteWUeB++ANTu3YIobdiyhYE7iOeML7Y63gzUuz/wDIt/8ALaa9ATNlwJKinJidyJ22GN1OIi4CZyY27smLRf1j78JaNZadREqs9KKKgEqZtUMWABEgAgHbwzMGZXzmWEls0QSpkijVuYIk3vc2H+eNSaaViWqexVmpVqSyRURTA8VNwsxsCVibH4YDDIdUsL9SbGRf57Cfdh72r4vl3y/d0q7VHNVWMo4sFcEjUPMYqtGkxBYjUI5RaOvngZbEW4VSaDKmV93P78MaNTa/phOHU+Xlf/Kdvjg3LhipINrden+OFPcahx3wiSR8p+H540Kyconr/lhRrnfn5YLoJfb9emBDtD7JFYi3x/M4k7tdRGlvXClK6gw3/wAf1P8AnhjQamfYY7c5g4FoNS6EwoWEA4k7qQLH44moLaxItiY0/TyJxVh0BnKdAfdjZy4HLDJXA57YgOgmRvglJsjRzSoDnvjMT0yMZhiFPk8v432gio8CG1EalZAYvYQpjpqVgbkeGYCSvnpPhlZJMKRChZ7sAg+Lcyxvz54g4mCrvMEl3Nip9omJKm5HQ7fLAKLzPWI/E/rljvxSSOQ2xpUzi1CPDuAGMmJiJCgqAIjl9nczjVd4pFVYRvF5kiPTbzmxwRleGBqcyuqbDxSQCASQDYbf2sRVuGEUWqRAH2vQgDzG/wAxirRKYl73SfD+GCaFdmI5n9dMA01viycEySmD59DI5eVz1xbdFJWW7sxSJRdfsgyfcfhyPvjphhnOJqaviUlaYB59enr+t8dZjMLTpaUFgOu/Ox+PritPXdqbGNM3Yki20393S3vxn5dj+FRYsrXDk6SAACTv7R6wfKPefXAHFKoUqiPZQNURF/MbEW3AuPLCQvpXQLk+1eb7G15jULdPlCKZYsx3HUibxz3FrgDz3xNO5VhuZrMKYYXEQBcFYLMTAggwLmARLCbgBTmGJDciDuI2NwJsDz25EcsMalNTAY7KJ5yZBi94AEwDAthVxCqNIVbkmLe7qbRvy6bDFoplq4Zxqt9HRErP4RphSwsD0vuCOQ/DE/C87m69daNPNVVLTGskRCljMX5G8Yp/A6suUF9VwJ5i4t6A4svADozANR+5BWquu/hJpuqmRfdhF+WMWWOmQ6LtFqy/AM+UApZ2npuAUd43vGlYkGfngHjvAs3RpnMVswHamAJDvqgsBEwLSZjBHD8tRpKQOJEExp0BgqjyViwkk3PkMb4vUX6NXT6YK5dk0AodSgFfD0IsTMT1nAcq2WgxOBqwA+m5gGwJ8UA6ZI1EadgeeOF7MUi0fyjmC0xHexf/AB5deWIxxvJMl6deTJqaQssShUhvFMQxjbEdbjuRIUd3mQFCj7OyiFn6zkOf+ODXdg+P0OOA8H79Hapm61PTWemsVN9IBm59q5sOmCn7J0WYTxCqxmwNRDDCxjoQcKOH8RyZpPSzdJ6gNd6igQAJAANnFxB67jDI5zhqgaadXSBAVW2idj3k7EjfnhSa6jmlW3JpuCMucXL/AEquVNLvNWszOoiOkWw4/wBG1FjnKtv4xP34Q1O0lBc4lULV7laApaYmbmIhjyIuTOCqnaTI1TJpVyZkeBA1pETqki5scRNXvwC7rY47Q8Bp0qZqrWaq0qCGINieu/8AnjhOAMBpaskyQLVOXL2b+7G81xDLVKbJRp1UcxJcA2B29o4PfjVIMWGuC0wAlib3lre/rhHaJStLGr9//UXFSqxI3ZDxSK9GQI8WofeuFvaPgdTLimTURw+qChn2Y6iPtYuf8uJp1aaxuQfDTsRvz6XnCPjrJUpqE7yBJlo5hdo32wEZZLqSVf56suOpsoxoVLjUbkEHn8cF5Sk03LQLSdhvb78TjJtNjIH654wq6ktBg8/XcYdaLpm7gbSJ3++RgnK1wI5HkD+GIsmYlQwH2hYXPS/PDevkpggQY20jkOWAbCSOsuFblf1/GMMaOR1CRYfw2I95wtyaeKfFbmB94JH6+bzKVhpm/T9Rgb3GkuXohQBLEjmd/fidaYmxPv8A88bpoSNVitv0cTUiDtgHsGtyVKSRuR88caFmbSfL1xJo6Y5YYmoujVNFvjMYL4zDE9gXyeT5nhpNRpMguWVAEmHDXvKrtNyo2IJMYhznCx7JZXUFpqK4Zr+yXOjcT75AkRi7ZzKoXqn2iFKs7EiTcGTZiCd7k+6cUfjPEVpyA0xIER7V5NrgSLCbT78dlTbOW4pGK4B9rUIMmTAn2YFrRpiNtO8TgHtBxBRSNJTMkTvIMz+AtivVM0zGSZ/VsQZmqdjg6As3TMnFtyFTSgVQZPp12E/h0xUctUgg8+WH+QzAEaT4hzH3EzI2xJMkUPqeWqPqqVGNhCJPWLm1uf33wTxTNBEC2ixPsyfZ3tJ3++xOAMtxRQw7wgxG0mWtPusOXLAPEeIB3JAESYA2E+Xlf4/Be9hnAzMAss+diOURy1em3pbDjh2YJUT67co+FwPuwhokE9FEFiPfv8v1cNalVAsk3gAbkjcH15DFsiMztZWJIMwQPiDq57SAJ9b4R5+p422BFrjaBBtHW204mcljIHMG55mwAgXuD8TG4wFmqkXtBsNr3Mjedxfp7xNopkmTr6WRhuCCLc5nl7vni7VmFSCq+G7LcyfAY9TIkWPP0xRsggJJYxF/sjkY36nlfnbHo+R0GlSK6W0a1ubAwPZBJG0E6bCbEzAz9oXDGYuaLvwrOZlVoKlEPSGXQkzBJ7tYCGYkmRpIFhOrYFsOJPMfRq1p/wB3FgDv3nOf1BjzrK8ZzJr06SVXFMuijTEBNQWQYImLjFqSrSLhRn8zJ86YEkxBPcwGm0coM7HCYytcDWgbgGYrJWzQpURUU5h9R1hSDqMbk23Pww8OfzVj9FERcCspP3D9HlhZT4ZTRK75bNVi0NUaGQy0EgkaOZHLEfDKoejTarnayVDuoamL3gQUJ2G2B42Zdpq6EvbetUatlTUp92f3Qwa2tbzHqMWrg/GqlTVrQ6hc01psGSSwgsx0v7JutvXfC7OcMylYqamcqOVupL07QdxFPacB5TPTmMylTOVxTpd3oIKSQ6zJ+rM8ogXmLyMTrXUl7cFsrZslGBp1BKm5C2sd4b7sIex71V4fS7u8d6SYnaoxAAkG/v8ATB7ZRIIOczEXmWTzn/Z+R+B6YrfHAcnTprlMxWCy8q2kgXG3hB9onASmn1JodUWynna5bSAhJ/hqgC0ySVuPxMcsIe0q0++bvL3S8X9ldvLyxD2f4iXpNUzObqoA0TqRV9kG5K+p9JwbUyuTqM2vMM7G5DPTnwDeIGwj3RiaJSjcbJGoN2P3ztRdWqi5v4dEGRAubjnPLbHJ4iTbuaom0lQAOUm+18KcxmmBHc1nccyWUxBvEDeMIk/aFk3AK1M4QwMQiXHPlyt6YZFN2kuCpUqZp+HQsm/SI+IwgzVOpBEtY7HDej264cqqg+k3bQmqmPatafePjgwVkqMQ40mOZj9HGWeOeN+JD1OM+CszCaTTEnn/AITF/wA8HZHi2mQ/lEc/1Hzw1qcNp8iD6Hl+OFGe4aRcHVsBvt774FNMjTQw+nSZKsqnmet7CPTfEyZtFVjYxud/jzBsLHCGs5NOJ0wNr7XwvpZwgSpPT/KdjiEstNPOM39FAMCYJE+488EZfMODc7HY4rWUf0n4fdzw64fRBM2J6zhUhkdx1QzrCPwODqVbV64AoBTtBjBaU7WGAsakEqTjMRo3u92Mw2L2AfJ5t2t7UhVNOl7RYlmO/oCD6+kjbHntcljLGZNz+v1bEmfBNV9R3dt+km/XHDECAAvLr+PP0x3opJbHJe5CXCg/DngPVJxLm0YAE7H9TiCni7BHHDKCkgtt6x+OHzcOA9lifDMmAbb7+7FTXOHUDsPLD3JZ8kSRBMi3PaeVuXwwLYSI8zkzqABMkkc+tgflhm3C1poGb2iNrwL9NwfW4xGMxpK7kybWPpsYJg454hnSFj5mb7jpMwf1GBsJIGqZmJiAb9LzHrf06+WAamZnnfkADM+vu3HXGVKnhIMSSLkjnJtz2vOFVaoZ/DBFDbMVoiCDbpE+zY77flvGIKSam29wHLdvgJ2k3xFlKcjebx6TPn+vhhtlcjI2AtJWGkHUJmVJK35dbTirIH8ISCdTMIKMVhpgMUZSVabKZmJ9ZvbuEVtVNvZJBEw0zNwwMRJgyBaQQJggVlXFi0UxoAEsxXVcX3IWAb6dQPlAw27M1oarLMWZVAJA9tWgRBaZBMExy9cIzPwsZBeJDzh+UzVSqrU6WtabozqHQGzSLmAZCnY/DFtXJ6ixbh7gsZYl8v4t5mHvc88Kex1Zy1ddQpMO6ILFSCv1kW5iwEAg+fW1MKk2zCAf8qzz5zt+WM2Pixs+RNmdSl6VPJ1A9Wm8fW0YYAAEnx7TUHneeuJOFJVp0aaPkCzrzDZeJkwRqeeeCMxJzFNTXWTSqwywI+sy8zB3O2CxQif5yb23Xzjn1I+GD073YGpragI1dMTw+C5IA1Ze50mR7f7qn3DC/KcNqLXr1WyRZKvd6U10QVKAj9+PhhnxEQaAFcSareM6SVPc1oMExtaPzwcS0/8AiF5WhOn5+f54pwUtn/nwTU0uASpxF1ALZJ1EhQddDdiFGz8yQMKe1PDa+ZVBTy5QpJIL0rzpsIbyw24nUIQTWVvrKVoAv31OJjl7uZxPl8xWjxPl5vsT7uf4YGUVdBRe1lZ4fwN0y9Slmcu7KWLSlRBbQVa+qbqWFuROGg4QmvX9EqAkgx3lOLFGmNUb06c9dI88M83WfQ+pqRXS0xM+ydr9cC5qvmiToNMQ3hupDDS3tcwNWjYg2N8FCTiqTZJVZxW4WbCnSNNeYBWfkegAxXcl+zbIlYRMxpEgfXCPMenkbHFxyOaq+Lvgu/h0ERE2mWmYg88CcNpM2h1qlQCwKWIbpMnl+XTFRbjPaT33+xJU47rgR1P2cZUXC12Mg/0wuVOoFuvivjfEeGCdLnSY2JWw6jrizVlq7isqjzVceT/tMrn6bGvV9VTkg2J8Um1sHKDyPdg94sa4LfSyNNFBpmSef6tiT6MSp1R8sUTslxcKxpVD4W9kk7N08gfwGL3lFmBJ9MYs0HCVM14ZKcbRWePZYhdjAPQfr3YAoZenCkNLHdYNtueLRm+HF3JYTNpFgPiMKKnDlU7EkcrfPzwvVsW47mZWJt8MM8tB5e8YEoLa4wwygjlgGGEZV42WD8T+eDEcnkfdiOgV9/zwXRVTfmMCFZ3RZuc/HGYlo05EkQcaw6K2Bb3PAePUStR5/eNunTncQR8cJxvOw6bYbcUzYmpqBMu3M2GowB5WB6WGErkkgx90D3Y7iZyTOIVy7SZAGwxAptjutJJ3menOcaZbxzxTZKO6NOSPXDdMwEFr3sIHOxuOnnywmLx7JI+f4+uIGzJ5nA2WOl4sJJYSeQnnPU9PdjgZ4MGLQYuLn8zGEBqY1rxCxhmM1IjAuvEWrGxi7KHPA6YZ7nTY3IEbExew23+7cWFmM6YJACkWXfeFOnwg6l28MDfFe4WrLpIFyYE7eIGJ8+nK04baz4VnSIEtFhvdx+9aNpIAvGBbCQQHID8rAtKQBMsByIGgASAJjpEuuySwleTJJVVPmkxMEyPwg4R5qiyAD2WW7EaJUgAqDyB1CbbzMmxw87A6CtUuSF1AAyblUO0eRH63Rnl4GHjXjQxJU5nL0wFdO8pg6gCCDUXVY9RblPnbHozZHJo6zl8qgYEgtTpqfDFxI2lgPeOuK9lOxklMzTzKoTpqqppTEw8Ed4Jvh3w1szml197RgGIfJNPqJrc8ZobOmNkm7l0M4pksi1Ct3dPKlhTqFdK0tUhGMiLzYn3YqfY0ZcUS1fL06i99paq9JWFNdCW2JuSR7yb7YsbrUqI6NmMrTLF6R/mpm71KQIPe89D9Y57Yg4Pw9srTanSztAqzEnXlmaSAqkAd6JN0gC51DeRg5RbaoB8BrNwsq0UMuGhrHLoTaRcAQRI68sVLtZkaJNJky4oE0p7pFVZOtpaAt7XgwSPS7duN5sZ85PVlpH+0+jmP6IVAdPe+QG/KcB9pcqMxUDV84mtF0/V5StEBif3yDebzGL0Sm/AgXJRdtjXI8Py4o0icpl2mmkk0aWoyou03MiDPnghMhlxAGUyy+Yo0YEW5fdv+A1PiNenle8StRqJSCppbKsjGCqiZqSLEHa+NcO7VMwdqrIkAkaMpWqeFY1M2idIEjfr5YfrjF6XHcSsc2m1Lk44Q+Xo96auXV1OYZARTQimP3b3CiItYReMNl4tkCL0AImR9H9kBgoJ8NpJHuPrirZbtrkKOvRxGkDUc1G1ZPMG7bxcQMG5btoKzKMrmMvXBMO30eqgUn2bM0mfLphFqEfFE0VKT8LH9CpTL0n7pYZGbSiG4lo8JEloiffvhotSiSPqGv/5DfPw4Gp8OqNUFTv6RanKwtMxfcMO8N/Fhl3daP6RP/pn+/ioqruPX0Cd7bgmcy9N1AFIe0k6qcAjWoYXF5BOKvwjhVIPnteUy1QU64WiooUx9WQsmVQmzF123pcrnFpR3qUtTsqDcwsxpM9fLFPyeZ+l1mp5LPdy6k6v5qknnEyJE6z7zio5UpJcWDNVs+RxleHZcvFTh2XRb+Jaeo2F7dyOfnfDHOrR7oimmmNNxTZLahs2nHmnajj3EMnmGoHOvU0hTq7umvtCdoP34SZrtfnai6XzLssgxCC4IIuFB3AxoljckKjmUXwemcQypYE07npv8OeEAoMsSY+OF3AO07PUVakBjswJAJ5CNhPrH3Yt+tnB1KTeYAG3STjmThLG6kdCMozVxEuadlVSwkzBW88oI5z5Ylo0ahkhHEnmI585tho1VVgQRGxI29Ivtz8sC57jIXwL6E/lf8MLbDR2MhVJEpHvHzE4MbLOCDH34S5fi7ai4JPUHaOnQYsGU4iGsRvsRtsTccrWwJLCcvOMwSqAifuxmGx4Bb3PmLjgql6ropYLUqAqFY6VQUy7uRsJqLf8AREylHOVdPdZapU1LqXRRqNKgwWEC4m04d8L40MtmFqVAWoNmc1RzC9aVRKKuD1MSwHMphlnO1eVr0q+TWvUytFfo65et3bHVSoKwKVQniGp3aqLG5vGOq5Mw0in1KdcaTpPeGo1M0u7bUGABjTvPi2jHDUs0KgpmhUFQiQhpPqI6hYkjFobj1JazVjWzD06hq0lzFUA1hOXpUxVgRMFTA3085wJw/ieWpxTfNVasUaihmFUUQzuh06VIqlCFM3gmLRitTJSF3DOBZqu9RWQ0u6TW5elVtcQNKqWLGbCNgTywqq5autMVGpOtNohyjBTO0MbHFt4p2jy5LmnUJ1ZEUAAjqNa1VIsSYUrqgySB64l432poVUrmmQTXRUFLuqmsGVgMxc04WPCVE7WF8S2SkUrL06jyFXYSSbADqxJAA236jrjurlqqjUV8PNhDDcDcEjcj44907J8FB4XQy2apqXhi6ODIJcmnqLHSCqaRcSsBbQYXdvOy+SyXCq5pZeCayKSTLBtBKMHJaANWwkMCRYmRNTJR41OJKbYgBxJTwywWiz8NqroiLn1MwGItbqQLi7A46p1dJDIULKZllEi4hiRb5xfmIOAsgwiIAgiZ3nqSbRvb03xG1QHYAAXjTaZ5TJgiDf4YqyrCs3mNTQx1RzDfG7fdt03xdOz2XK5RbwzySZtBKx/WgD/DfFL4TlTUrUkSfE6iRy6nyi592PVMtm8xRcVMtTQhF0qiIzkjYEqL7edh1i+bNJNqHmxuGNtsmpcUoMqK2YeAiLHd1gAQgBHsRv54KzPaQHwpnTTBINqNYkjQAQZXcuOUQCcc/wClnFY/8PJ/9pV6/wDqdP1a/WV7Q8Qq1aNPM0dNI1qUt9HqJEVaZWSXIEtgMHY1gySywkr9d7+jddR/aNWaCjN7Ly2/IKyvHeHshas76g2ZHhSqfDWrVCDZd9DWO66mxLU4zw0AaKzjQVZfq6p0sERFZQAPEFQCb2LD7RxcFzFX/d26z84metuke5DxjOV2yWaFRdOmi5JIIkGm5sdug6jngoybi2unpRm1K0imtxii/FmzIJ7mPaNN7/UaD4Y1RMD0+OGD8RyBZj39QaiWIC5kAE9IiBPLE/7Oc1WTKnuk1jvqmob/AOzo6YMwBvbe1p2xcaGdrsJajpifDJM9LwN/xvscFjnKMdSfPoScU+SkZziuU+j1aNFiXfSY7utqPiSSWqTaBhXluFvVWEzb5SCxIGXNQPKqATcAFIMHlqkRiL9sJZqtMszUvq0BKzIHeVPf7sefVxrCxmWXrBf5+KT/AI4iUpy1WTVGKovi9lhQaRxdlJESMiSeVvb3sPP54lpZbuiD9KbMsSviOXNHQF5RNyZJn3Yq3YtCMzHfPUlDIJJAivRgwSdxOPc8rxHNliHygA1GD3qxEiJ3kxJsIkRztWVTncZPy/zkLHpirihZR4nw4NUILSzl28FXcqqmLWEIth+OCMpmMiNPd6rRp/pYttYmMTtm860E5dUErK61Yx4NeoyBbU8QD7E8wDV+PZyqtDKijUqg6V1LTfT4O7Uy5AJUCNwOuKlrXD+P3GRab3dfX9i30Mwvc6NWkkG+nVE+WxwFw+jQoOHUpax00WBuSbHUQLsTt1wLwLPFctSFVyGVApLVdRbSANRaZJMXm8zjqnxvNLXFNMuz0f8AeaWvK1GPi9kQyqt/3/LAaGqW323/ADCUNbbr15opv7RuDtmMw+YoAuulQ3XwjcA3NunTFANMgwQQcfQp4vVlwMtUOkxYi9gbE+RxVe2XAxmW1qmmsdEyT4RpEhoFyBh6y6F4jPkwN7xPOeHcIrVVLUkLad4In3CZPux6J2V4gtdOYdQAwLXkWk2Eg4m7GcJq0ZRgSoMkkGJM2W3SJJ8umMzXAfo+YavSDHWT4Yte7CeW3uwjNNZLT+geCLx0/uG1Vcz5bRiu8SyVR5YtpGxEHlzIti3BgAJB8XKCY9Ym+IM1lwQRoRgNxB/G2ML2NnJTKuRantLrEkrcGOoi3WDfHWRz7agHGx5SPj5HDjOVKSjQVan/ABDb1BG+F65cG6+MDc2/zxTK+pZ+HZzwzOMwpyhieXqcZgot0WzwXP8AZrOVatR6OUzFSmzvpdKFRlPiIMELBuCPdiD/AEQ4h/wOb/6ar/dx9Qfs2/1dR9av/fqYslWqFBZiAoBJJMAAbknpjrmE+O/9EM//AMDm/wDp6v8Adxn+iHEP+Bzf/TVf7uPq3hvEnzXjpeChPhcjxVI5qDZV8zJPQYm43xZcsgJlnc6aac2Y/h+ueD7qWrR18hPfx0ub/lXX9Ov69D5M/wBEOIf8Dm/+mq/3cdJ2S4gCCMlmwRcEZetIPl4cfXGVpPoms0sR4gLBbXA9OuEX7M8/VrZBGrMzsrOodjLMobwljzMWncxe+C7luEpp7Jpfe/0CjkurVWeI8F4txugfHkszXH/m5asW9dQUFj5tq2wp7TUuL51+8zGUzQAHsrl6wQAc4jeAJY3MCTj6twNxP+hq/wDI/wD9pwkYfGKnBGW3GBqWC6G4wVgsZ1c6AAEABiCRz2ve5/rSZvPId02i8TM2nrzsfF8rjnjmlET/APiLb7wdj57csHcOoNVdVWxaATeBuSYnbSTPKJtgWwC3/s54D3jltt1WSZD3LcpEAaf609Ri80uy+apHVReitTYMWeYO+1PCPhOim9KlK06cVFJ1eIBqTDfYNJBBJ5kYc0qmUUyM8wN9s0sSQRsLGJtNhjNHTkbcjRvFUjWdyPFUXUc6vtItj+8wUf7Lqwnyx3W4JxR1AOdotBU3fmrBlP8AR7ggEemMGbyyJpTMhxqo+FqytCpXViQJtYmT0UdMNGrZMQRnVG8HvRsZHIDr8hgoxxt7y+QW5dEKa3D+K00eo2dpsEQkqrknwrJ0/VjxWwq4CnEeIUaunNg05NJlqNEygJ9mmbQ0fHFjr1Mr3VUDNpUY06gVdYPiKtER6xHp0GFnYt6S0nFXNmi2swA9MSNKXgqbypE+uBmoa0lJ17lx1NW0ZwrsjxLLqadHNUkUnWYdvaIAMg09oA+GMq0OKLmEoPnAGdGcMvsgCbMSu9jsMWPKvk1JYZzUx3YvTkiBYkKJ5b4HzlSi2apt3gamabKXkAX1W8MXv88DNRS2fyEk30K/neyGdqtrr5jLVWCie8OoaASRY0oi5vGNcX7MLRpmq6ZMBQshKNM+0YBvT2nni2U8llnJ01Qx06fCWsLdG6zfe+FXaPK5fuXFOopfwAKGJMBqfVjtp33vi2oqDblv6MuP83G3t1/T1+BPwTs81cM+WFGnpIUnu0Qk+FrFKc6Zg78hbD3McI4sfYzVJfex/wD1447HqiUnD1mpHVsGUTYdR5YfmrSO2bb+2D+H6jAw0uNt7+5cruq+Cl52jxSi6JVzc6ouhEXMQfADPoMF5LhufRQv1kLAUfV2UCBE3+OCO16q+kU31nQwBDCSxnTe15jFQ4D2Pzyv9fRzjIQQwObQmzKyFSK9m8ME8wxsOYxjrk93t5Mt+FLYu1GhmxOsPEcwm2JMvWzLD6suQDeNMXvjz5eyXExmadXu80qCuHf+c0+7Cd8GI0d8ToFORpgz5ezj0Hh+VzDoe4cU7nVJiZAiIU3Hi+IxHi8aWp731LU/C3SDqa5vnq+K4GqU3FRWqkodyx5gDYwRY7e/Gs7keJOjKlZKbW8UrG4mIpTtIuB+OJxSrKlJcwe9qhTqIiGPI2A8ptyOCnj0b2+nJcZ6ui6+5FX4rlg2l80q6WUkAuDEiVu3sfn0tiP+UsvIcZtIVtQJ1GABGk+KNMeXM9TMtTI0mMtQFTfdFB9oCxYARz3xKnBMvI/m9NR9osFEdIgGfiMPhO1ZnkpWJs7x/L0wClZa7tpDR7QA1km5/i2x2c7qh0JAbyv756Y88NQGvVQAAio4UgWIDGB0mNji38CzFSpTYVCgVANMiCeVvlYYTninv1GYcjTp8DXNKTdSjHnyMW5eUi3nhJxGkadwhE+2I+BgeX33w1ydFHB5Hle0jcH4csSVcsxVdmAmG1XkbgmI68hjE1RpaFXD6uoEyOW8TjMT1ODNqJVQAT1O/PlYXxmDjwC7LD+zX/V1D1q/9+phX+0/Nu7ZPI0yV+l1gKhH+7QqXHv1A/1fPDT9mv8Aq6h61f8Av1MddruAPWqZXM0NJrZWpqCsYDo0Cok8mIAgm0+uPQdinCGdSl0uvenp/qowzVqgDhOZesyVqbFcqhdKdFUkFKS7n+I7DpFsIMhm6R4vUqKlXuqNOm60gpJWpWVJPdzCAAktGxE4s3C8tVyKNSTQKLsz0jVYBqWqCyMBIcAkkEEdPPAP8jClWGbyeYpHMCm/fd650VkJ1EvpE0yCJDCbCCDjbjyY4ynT2aaj+/rW1+bvjcyRg9otX1b9f8+iSGfa7j+mnWoUlqGsVCqAjXDKSxQ/aKrvGxIwZ2YRKNDL0FDCaZYErF5BeejEuTHQHpgbK5tUcs4Tvo8TPXWy2gLpXwr4l+yJ1CcNctnEdgpqoxP2EPQTB5kx6emMOR1jWNLbl+rqvt5e47HGTm5y9kvJfqwnN5xKal6jqqggEk2kkAD1kgYjz1QNQdlIKmmxBBkEFDBB5jFc/aXqXKg0x4i8GCA0aHPhPlGr0U4sFePozaZ090YneNBj5YVLHWNT82/ih17nxvSWwwZRWMR5dLD0GC0TGdyBYSjzsI/X+J92PQuz/A+5pd7VlXcdPkBEc77bxECcLew3ZjWfpFUQiwVnmeTHy6dT6XvVPLVK7d3RGogE8oiRF2jaQPfjHmzNvTEfix0tUgvsplaNSkzVst3xNRgX0zpXQlrXkk7Rzw+pcH4fyygEHnRcfCRhbwXKcQyqMiUKb6m1Es676VH74tC464hx/iNEA1MtRAY6QdUjUZgWqE8t9sMjKEYrVF/Yml3swv8AknJiu4aggQUqZAZDYl6wYxynSt/IYJPCOHi3cUhH8JjxX+cYUDi+dDtUCZXWyqkGqkQrOQR9bP2zv5Ylbj+diRTynmO9UnblFW593MYtSiv/AJf2JTfX5J63DMklQMtFNCUazuFX900iD6xqj1xzSPDyAfoxE8u7NrczsPXbnMXxBleIZ+uy1Vy9E0irKBqFwzLqJBe8aPLc4ZZY5rnlsuB5abeUaziRnDnS/sWovhv5FfFqVA0kajRVB3oXa5WWBBU3Akc8N+KZChTsMvTItaOpIwDnWqVmWi6IHVw8J4dlJAJ1G0HB+aFWtbwhlIJ0Ouob2Mk2ubHpjF2qMssXHC9Ltb15cobpcat/Jxw/I0mB+pRfCTYfC/vwBk+4ponf0Cz6dXeaNQ9pxcjaAoN+ow2pmrRpnUAQPtMVm9vsx92J8i1RUA0CIm5Gxv8AveeC7FjlhWnK3N79PPj+4M02tnX1F1TOZVT4suwMx/RnqRytyOMWnTFZyKQK6VgbASBc9P8AHDKpWrn2aaN5yP72AMpVzJdqiU1M+EiRAiNvFPLGqc8baqL58gYxlTuRjVMsBP0aD0IWevXEedp0mUFKWi99r79CZ2n3jDRK+a500+P/APWBs/3rlUKqI8UAx15yRGBzSg4NKLv2LxqSlbfyVTiHa+nRKp9Hy9Qmr3RH0ghhDMNbr3XhHhk3MahgTL/tBBaPoVFbKQTmTHiUn/czbTB6HFsXIIzkfRcozD2pWmXnmW85547zHDaSLqOTy0f+lTwOpVdf0muM8FU42/8AsdcHzdOrSV3SS8EDeJUGJtMat8HMae5otvHs+U9cA5CrVVfq6dMKZYAlRAFrDUIAjBdPO1/tLSHMeIXH9vF47cVt/SZp1q2/MG4uyCm7hQCKfgUmNTEsAvmSQIAucQdneIJVoj6RppMWZRSdxOmSFlWAN4O4vE4lzZqVHCsq6hBGlo5OOvNWYfdfEI4CDd6YJJkksskREHy9IxEldpfAy46NMvuJuNdmMgi1c1SY66YZwlOounUq64gC1rx54Xip3gSooLpGxNxtOxxYuKdlQ1EpTOltDIpZmaAyFTYMJMEm83Y4RcH4A+WlSajTJg7T5AbT64Obtb7MVST8O6C1ooCCoZVa/i/DDjK0CE8DLG4Ecueqf1bEeVQKoV1EbAwfn54hyhcE6WESbE/dbGWRoW6GDVwvKcZiGitQkllB+VwTO52NjjMUk6AdG/2asP5Oo351f+/VxZ9Q6j44+QeI8MQ1ahlru3T94+WIBwpOrfL8sdYxH2I2k7wfhjnSv8Pyx8fjhaefy/LGxwtPP5flirKs+v8ASv8AD8v1yGNgKNtPyx8gjhaefy/LHX8lp5/L8sTUVZ9a5/J0qyFKqq6kEQY+0pUxzBKswkcicZxAgUagEf0bc/4Tj5NXhdPp935YIpcLp9Pu/LAvI6omoAy1GVX0H3YvvZTsWzxUrjSo2VrD+v0Hl8ehsf7P+zVAURmSpapJjVBAjoIxZCknew2FoEn0xzs+eW8YmjDhT3kLc3R1DSgAWILDntsPsiBE+XLDbsjlijvpbT9WQCTz1LiRMuAMYKQxhhOUJWbnFONFlJcNPepABFyL7QTblB+J9cV/twrPl0XUrk1VjSR+4+/vjfHJyiNZlBGE9fLKrEDYY2PtjlFx0/P7CPw6UrspPDew9anqH8m1AHGl/wCdZVrQZiag6/LAlD9neYWvRcZF6S03Rmb6TQIs4LEjvWMADYX38segUKIOJTRGJ+Lf+35ZF2defwMcnl8wyIaTqqERBqEQNdxoIK8jcgkzFhjqpks7MrUoq0XYVAN7FQAkaQPECRMnewOFT0hjS0RgodslGKjp49f2GvHbvb7DsBjmIDAVNBGokEau5gHUAB7V9vdgfI8EzlJg6ZmjqKENKahqaozM0kqxEaBBPLfrDlqYuPPDHJ0Ad/PC8fadN3FPdtel/QHJi1JbnbpmhTq/SatJ1IXQqJBBDCeZm0H1J22wdWyzuAupNEIQCbiFvA0x8Z3meWIRSAFhgN6Ck3ExcTy9MG+1XJtx5Vc+4tYLVWMKOWdF0oF08g3IiAPtxGgDbniQUWZW7ttJ1NHijxQIYxvHQ2wtVZ5nbkcdN4RA/V8As62pbL1LWLT1Dqy5iCveqZ5yoi56AHaPnjmlTfVGsFir6W1TE6tEny/DzwB3YieeO8uPDGGy7Y5P+XrZFj2r+wFkuz2bpMHTM0g5QhyUDAs1RmYyRqNtAufs+ssaVHMrrOYrU6iHSFVVAIMi8gX/AMeWIKqyb9B8zgmlTDMoOx/wxJdq1JxUUrvj1+hXdVLU2LuN8Odny7U1LKaGYpsQCYmCswOZBGE54HXC5kCm3jpqB4Gu3dBW5XufkcW3MUgpEDnHyOIsqktBJMD9ThuHtTxOq8uvo1/cklqcZ3xXxLUvkA7T8OerS7pFBYpSlWIA8JUkXtMA/DFRHYSv/uE/t0v7+PR2yqxMYV54AbDBRzuN7cuxc8alvYg7Gdlsxl82KtSnTRArDwuhMkQNiTj0JBcj34QUHi43w5Q2wEsjm7orRSN5pVNvuwrpZILME3/XxxMtYm/W+JSZGEy3HRWlAcMtrH+tF+e59MZibRPP7vyxmLjwU3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Y"/>
          </a:p>
        </p:txBody>
      </p:sp>
      <p:sp>
        <p:nvSpPr>
          <p:cNvPr id="1034" name="AutoShape 10" descr="data:image/jpeg;base64,/9j/4AAQSkZJRgABAQAAAQABAAD/2wCEAAkGBxQTEhUUEhQWFRUXGBoaGBgYFhgfHBwcHBcYHhgdGBwfHCggHRolHBgYITEiJSkrLi4uGCAzODMsNygtLisBCgoKDg0OGxAQGywkHyYsLCwsNCwsLywsLSwsNCwsLCwsLCwsLCwvLC0sLCwsLCwsLCwsLCwsLCwsLCwsLCwsLP/AABEIAKwBJQMBIgACEQEDEQH/xAAcAAACAgMBAQAAAAAAAAAAAAAEBQMGAAECBwj/xABMEAACAQIEAwUEBwMICAUFAAABAhEDIQAEEjEFQVEGEyJhcTKBkaEUI0KxwdHwB1JiFSQzgpLS4fEWNUNTVHKUszRjc3Sik7LCw+L/xAAaAQACAwEBAAAAAAAAAAAAAAACAwABBAUG/8QANBEAAgIBAwEHAgQFBQEAAAAAAAECEQMSITFBBBMiUWFxoYGRFLHR4QUyosHwFVJicvFC/9oADAMBAAIRAxEAPwD1erNNReTHP1295wi4vxwoxG3TqdoO28zaxtixcTgpteesbX6+W+KD2tywa48Im9r6R0Fumx5zcbY0YUpPcVktLYWcW4g4G5vOltYEQQCBBBF5F4uD7q3W4pUJJ1NuSPE3MyOfLHWarHSJI1eKSD52kgxz23GFlRhv5+fv5zjpwikjHKTZs5twfbb+0fzxsZlzp+sqCGDWdhMHY32wI7Y6pNhjSewKtHtfBsymYyitJEWbn4tMN8RHzw0oVCdJLH2b+elon3xOKj2BzQNALOxMj1n8oxaaZNh0kCOY8E7+8/5Y5OWNSaN0HaRnGeIBaMmoEJMSSAOW89PwxTqvFF1D61SCZP1g38oM/OIjbCXtQ5Gcc1ZIDLAP7giw+fvnGcR4QQ007rFoi/zEkjoOWMsO0ZN1CKdP6nYf8P7PCMJZptaldrjpt18x3xun3lNiKhVVm/v5mx6+ySNsVnh1RhIaodXJSWnnOOhlKtOoCQ0iLw23ITtEW3jljMypCK5I6KJBvEMSCNrc9pGNMO0t4pOcaox5OwQ76EMM1Ny+PfnoMKVZjcs3uY/niStWIHiLjpv+eFQzbQJNxtAvLC0AC8AqfWcBJmtM7nVYjSwmeZJA236zHUnGV5ZOqjz8DF2XGlk1ZEnHheft+Q2eo3Jmj/mOMXMPsWP9o/K+AqbzaNR6KQY/LEVbiBkKRpP8XTBNsxhbZlhYsx6HUfgRONNmG/eb4nEBqgkAGTvaL+7fEooON0ceowSkU0cVKrbB2/tN+eOfpD/vN8TiR6bG5U38scml5EH0xORd0bOcbq3xP54w5pv3m+JxzVpQb/DEeKL1HYqVCDLMIsPGB8yROMHen7c+lUW9b2xzVBIF7AWsPX9emNqnjdRykD+0F/GcKlklGSTqmdLs3ZsWbDOSctUVfSvbzJqObeDDN5yQAOlyd/hiRK76tOtt49r/ABwHXNhHs3jzPMx0Ow9Os4lr2LTaSb9Fkgn33UdbjmMCs9t7cceo+X8NcY423u7vyilz9uvrsOcvnHGzlhH70/ME4mGcqec+pwioSIYSR5TaNl2/Vzgk5t+hA9MNV9Tny0uT08dBkucqzF/ifzx19Kqfon88KzWZrxt5Y1UqsoJMiNrWnYW23v6A4jdK2XDG5yUFy3Q1esx5sD6mPjgSrVqASGaPU/5YAo5hist4udwNhI3A5mf7IxDRJ7wElpJuSrXHMG0RFt49cB3jpNR5Nf4SCnOE8iWn5Y1pcQqL9pj78dnOlt3b+1gOqpUkEg/8pnHIgnDuDAnYetZhsx9ZOOWzL9W+OBwxxKlUYNTI0GZbMveWblu3rjMc5UgzfGsXqRKZ6nWoBlO/3euKbxrIeFgDMXmx623uZvBEW64t3Ea2hABuTHqYJHpMb4pfH85oRl7wCelh4iZ1EAzG1/M8hi8V3sKnVFUzGXQBpIJHMkRMbTbxGLA8wbnCjiFNEOtTqBB0hgoMxuRqaInY+eN52pLPrK6hFhc3uSNwCIBIEGbYCzWa16QWbTa0zfYki3iO87+Zx0Y2ZHQJmN5iPKZ+eIg2Jc1WmwAG208rcz6/HEVJZOGKQNDmnnnWkqoxAuDpJEtqaxje0WP54tOT7P0qqB0zCt18bTv9qGBB91scdneG02UBwOkAwf0SeeG9TsTQmTt5LTmeX2ccXNgfeuWzvzO9i7cu4jj3i11j19+PzK32urq9ZFRhUcLDFSWk2gTzNmMCYn1wxNd6OXR2sURdM7TYL6jVA9PlZODdm8uhnT5iYuLRYWN538+mCOMZJKogxp6AxsTF/efX0nFY8bjKUr3a+xMva4zhDFXhi735f6HnPBa8S7VQLxDVACRuZkzE6TP8Jxrijq2Y7uQqqYPiEA7vDbctP9UYtFfgeXWCJW/71xY3meikwL2tvOF2a4fSWCwO32jE+UnbaOonyjA/h5PH3drm/cb/AKhjXaHn0u6pbrb22E2dIQMwZSWMSrA73JsTBi39bEnDyYQ94Cd9GtZJJ6T0At1Jwzr8Mo9wG1FW0/vb3idMwNmPofOMKRk0VoZpHQvb0YKbjAOEtepv0FLtONYO6UXzfPPvsD0K7VC2pwP4S+gb3i4vaOvinljFLQylgQR9p6cC4M+0b2i3XfBeboUiZVgBEABjG3IHYYXNSUmA7f2vxEYCOKtx2X+IRmnGmk0lSqvpsSgkOyKdIgwJjVbwmZvNjvttjSvLkSSAIJBaNUWO/NtuuCv5ODAkHwje+55nxA3O5JGAwVBMEmJEEggenL4AYrure/nf7F/6kowqCa8Olb7L19zddyoA1HUTyLbbbajuZ/s43Vzp0ABo+ybybAFpbldvZHW5tA09zudutv1fbBdLsxWqAd1TqLIBATbxCVOnlIE7bDyxbwXbTorH/FdMYRlHVW7bdtv0MpLKqNSmFmzrPNjaZtJ+GODvbDLJdkc2sh6NZp8jH+OJ6PAqwqd13L94BqjT9mYn0m2HRWlUc7PJZcjmr333FtLLmwiZIn0wuy1QuzRPi9qOhIMDoSQB8eU4t7dnszaKNXeZg2xEnZSsoP1NX3qbeg2wvJDW1Zq7H2r8PGaS3dV6UVnOoUUaoksfdYQPQDEtGSZeTzI2JgeFR05e8jmMMavDncBgSVG29vT/AAxwqrEEBDFxy+BJIO18DoWrUMfbJPAsNdd3573X6iyhmC86nCgRbVAAuWKgESQBt5zjeSrEljr08gC/WZ3N7Aj3jDLJ8NQ6jrIPSSCfeBf3nEqcJQxv8fxwvRTTs1S7fGSlFRaTSXOy9lXUV5jMkOqBtK+GWBF9QBkMPsgH0tiHNtdV1Ak3J1SonYSWItvPRsP8zwhDBv8AI+u8kHGLwlDvqNuZJPzxUo6rtkxdujj06YtUvPZvzfmAmoqIWUqdItDKeiqSAesE+/A/DXlSWqATbxONh5E8yf8A44sacCpxAm/8R/yxidnqc2JBnr+WCvxJ+QtZo93KFPxPd3+wq7uPUG/rjvT7sPG4WBYWHTEH8m9MP71HP7livR8MSaBg1eHtFsQtlWHLBa0wdEkc5Xnbp+ON47ytNr2OMxdl7lwqZ7V3jMVJVWkEsAoYD2gdwPCJjmd98Vvj4DaiAhYtcnRzCnS0g+KQLsFFx5nBWYzHibxBlZiD/wAuq6qFGoMF1XE+yehGAc9mgyqVAYtAAgblpXmNwoYC99V4FtcFTsyN2VfiVCy2ADSWEqCwBmLQDEgC822gAlfUysAlw2kjwaiEvb7Nwb9DyxbOIJFMSTDiSwFTTAme8LWJMAK2nYemK1xOuCzKNKrMSCSDA8wSDPpflM40RlYlxEVdwWJAA8hsPS5+/BPDactgZFloAw8RVpnSB7+pEfLDHIFItPZ+jMabmfQRa3Tri6ZBFYm88v8AIfP3YqPCnABkyLe+3SbYeozqghtOrad+fPeZ5+nPGTI7NMRpmaxUmASxFrbfmJthfWliZjkBeJvzO3X44LoZtGMTMHSAep/R+e+A8zXRls3lMdCNRHS4N9reU4UGV3NI5Y38JuADaSBABiw2kWjSOcYtHYLMs9VtRDFaemQQZOpfPfr5g4rFSmQAdtI0rYGxYLJtGnc+ZI3sMDcN45XoVPC+4ZSdO2xJJgyQ0jpt1wc1qiAnTPQK/aXUHApuApcFlTVEAlYGpTJEbTBmYFyw7PZnUjBg4KNpPeRqkATzIgGRYkGJm+EfCqDVKNNvpVZNQ9lRl4Hi086B+/EFXONTqNTq1s3YoFZadBp1qTeKFrgjaCRvvjGoTStvYfPLi4SorvHI/lg/+4oR0/2eLfw56jLTDJmDWNRWaoSyoF70MwI1AAaJWNPlffFS4hw3LV6jVXbOMZbU/wBSC2lRBGldIsBIMQIJjA+c4RSpK70Feq30V6qU6wBOsVAtxTAkCDtOGzxygrkhGPJGbqLLQ+a4o2VRVo1FzCrU1s30aGbSxplAHIiYFwu+JzxTitv5pTjS9xpuQa2gkd+NBhaHglp70+JdJxTuyNJ8xRzJfIq1Wm2XVB3dVARUqlapEuNWhRq3G298PxwlFpof5LZqmtu8Cl1001aJWXINRhcKrMCAfELYAc1Tog7eVa75TLtmKa06ve1NSKZUASFhgx1AiDqtM7LsF+SqZdhTisVcqisFymppFNECq4MzqBMiJ1DoMWjLdmabNUH0OkAglWLVh3uqCsAnwQtmmfEfK4HGuE0qRyr06Aol8ygAOotpERrkkAkiY5CMUwa3snpPW0BWzWZgGFjJMsWgCd5Hrz546yOaq/SBUrJmH+qK94tBlYHvSVX2QDCaZMXOqAAYAFEOxY0+/NNiSe7WtpJKoD7IibkdZDA7YEzNWv3SCqteWUeB++ANTu3YIobdiyhYE7iOeML7Y63gzUuz/wDIt/8ALaa9ATNlwJKinJidyJ22GN1OIi4CZyY27smLRf1j78JaNZadREqs9KKKgEqZtUMWABEgAgHbwzMGZXzmWEls0QSpkijVuYIk3vc2H+eNSaaViWqexVmpVqSyRURTA8VNwsxsCVibH4YDDIdUsL9SbGRf57Cfdh72r4vl3y/d0q7VHNVWMo4sFcEjUPMYqtGkxBYjUI5RaOvngZbEW4VSaDKmV93P78MaNTa/phOHU+Xlf/Kdvjg3LhipINrden+OFPcahx3wiSR8p+H540Kyconr/lhRrnfn5YLoJfb9emBDtD7JFYi3x/M4k7tdRGlvXClK6gw3/wAf1P8AnhjQamfYY7c5g4FoNS6EwoWEA4k7qQLH44moLaxItiY0/TyJxVh0BnKdAfdjZy4HLDJXA57YgOgmRvglJsjRzSoDnvjMT0yMZhiFPk8v432gio8CG1EalZAYvYQpjpqVgbkeGYCSvnpPhlZJMKRChZ7sAg+Lcyxvz54g4mCrvMEl3Nip9omJKm5HQ7fLAKLzPWI/E/rljvxSSOQ2xpUzi1CPDuAGMmJiJCgqAIjl9nczjVd4pFVYRvF5kiPTbzmxwRleGBqcyuqbDxSQCASQDYbf2sRVuGEUWqRAH2vQgDzG/wAxirRKYl73SfD+GCaFdmI5n9dMA01viycEySmD59DI5eVz1xbdFJWW7sxSJRdfsgyfcfhyPvjphhnOJqaviUlaYB59enr+t8dZjMLTpaUFgOu/Ox+PritPXdqbGNM3Yki20393S3vxn5dj+FRYsrXDk6SAACTv7R6wfKPefXAHFKoUqiPZQNURF/MbEW3AuPLCQvpXQLk+1eb7G15jULdPlCKZYsx3HUibxz3FrgDz3xNO5VhuZrMKYYXEQBcFYLMTAggwLmARLCbgBTmGJDciDuI2NwJsDz25EcsMalNTAY7KJ5yZBi94AEwDAthVxCqNIVbkmLe7qbRvy6bDFoplq4Zxqt9HRErP4RphSwsD0vuCOQ/DE/C87m69daNPNVVLTGskRCljMX5G8Yp/A6suUF9VwJ5i4t6A4svADozANR+5BWquu/hJpuqmRfdhF+WMWWOmQ6LtFqy/AM+UApZ2npuAUd43vGlYkGfngHjvAs3RpnMVswHamAJDvqgsBEwLSZjBHD8tRpKQOJEExp0BgqjyViwkk3PkMb4vUX6NXT6YK5dk0AodSgFfD0IsTMT1nAcq2WgxOBqwA+m5gGwJ8UA6ZI1EadgeeOF7MUi0fyjmC0xHexf/AB5deWIxxvJMl6deTJqaQssShUhvFMQxjbEdbjuRIUd3mQFCj7OyiFn6zkOf+ODXdg+P0OOA8H79Hapm61PTWemsVN9IBm59q5sOmCn7J0WYTxCqxmwNRDDCxjoQcKOH8RyZpPSzdJ6gNd6igQAJAANnFxB67jDI5zhqgaadXSBAVW2idj3k7EjfnhSa6jmlW3JpuCMucXL/AEquVNLvNWszOoiOkWw4/wBG1FjnKtv4xP34Q1O0lBc4lULV7laApaYmbmIhjyIuTOCqnaTI1TJpVyZkeBA1pETqki5scRNXvwC7rY47Q8Bp0qZqrWaq0qCGINieu/8AnjhOAMBpaskyQLVOXL2b+7G81xDLVKbJRp1UcxJcA2B29o4PfjVIMWGuC0wAlib3lre/rhHaJStLGr9//UXFSqxI3ZDxSK9GQI8WofeuFvaPgdTLimTURw+qChn2Y6iPtYuf8uJp1aaxuQfDTsRvz6XnCPjrJUpqE7yBJlo5hdo32wEZZLqSVf56suOpsoxoVLjUbkEHn8cF5Sk03LQLSdhvb78TjJtNjIH654wq6ktBg8/XcYdaLpm7gbSJ3++RgnK1wI5HkD+GIsmYlQwH2hYXPS/PDevkpggQY20jkOWAbCSOsuFblf1/GMMaOR1CRYfw2I95wtyaeKfFbmB94JH6+bzKVhpm/T9Rgb3GkuXohQBLEjmd/fidaYmxPv8A88bpoSNVitv0cTUiDtgHsGtyVKSRuR88caFmbSfL1xJo6Y5YYmoujVNFvjMYL4zDE9gXyeT5nhpNRpMguWVAEmHDXvKrtNyo2IJMYhznCx7JZXUFpqK4Zr+yXOjcT75AkRi7ZzKoXqn2iFKs7EiTcGTZiCd7k+6cUfjPEVpyA0xIER7V5NrgSLCbT78dlTbOW4pGK4B9rUIMmTAn2YFrRpiNtO8TgHtBxBRSNJTMkTvIMz+AtivVM0zGSZ/VsQZmqdjg6As3TMnFtyFTSgVQZPp12E/h0xUctUgg8+WH+QzAEaT4hzH3EzI2xJMkUPqeWqPqqVGNhCJPWLm1uf33wTxTNBEC2ixPsyfZ3tJ3++xOAMtxRQw7wgxG0mWtPusOXLAPEeIB3JAESYA2E+Xlf4/Be9hnAzMAss+diOURy1em3pbDjh2YJUT67co+FwPuwhokE9FEFiPfv8v1cNalVAsk3gAbkjcH15DFsiMztZWJIMwQPiDq57SAJ9b4R5+p422BFrjaBBtHW204mcljIHMG55mwAgXuD8TG4wFmqkXtBsNr3Mjedxfp7xNopkmTr6WRhuCCLc5nl7vni7VmFSCq+G7LcyfAY9TIkWPP0xRsggJJYxF/sjkY36nlfnbHo+R0GlSK6W0a1ubAwPZBJG0E6bCbEzAz9oXDGYuaLvwrOZlVoKlEPSGXQkzBJ7tYCGYkmRpIFhOrYFsOJPMfRq1p/wB3FgDv3nOf1BjzrK8ZzJr06SVXFMuijTEBNQWQYImLjFqSrSLhRn8zJ86YEkxBPcwGm0coM7HCYytcDWgbgGYrJWzQpURUU5h9R1hSDqMbk23Pww8OfzVj9FERcCspP3D9HlhZT4ZTRK75bNVi0NUaGQy0EgkaOZHLEfDKoejTarnayVDuoamL3gQUJ2G2B42Zdpq6EvbetUatlTUp92f3Qwa2tbzHqMWrg/GqlTVrQ6hc01psGSSwgsx0v7JutvXfC7OcMylYqamcqOVupL07QdxFPacB5TPTmMylTOVxTpd3oIKSQ6zJ+rM8ogXmLyMTrXUl7cFsrZslGBp1BKm5C2sd4b7sIex71V4fS7u8d6SYnaoxAAkG/v8ATB7ZRIIOczEXmWTzn/Z+R+B6YrfHAcnTprlMxWCy8q2kgXG3hB9onASmn1JodUWynna5bSAhJ/hqgC0ySVuPxMcsIe0q0++bvL3S8X9ldvLyxD2f4iXpNUzObqoA0TqRV9kG5K+p9JwbUyuTqM2vMM7G5DPTnwDeIGwj3RiaJSjcbJGoN2P3ztRdWqi5v4dEGRAubjnPLbHJ4iTbuaom0lQAOUm+18KcxmmBHc1nccyWUxBvEDeMIk/aFk3AK1M4QwMQiXHPlyt6YZFN2kuCpUqZp+HQsm/SI+IwgzVOpBEtY7HDej264cqqg+k3bQmqmPatafePjgwVkqMQ40mOZj9HGWeOeN+JD1OM+CszCaTTEnn/AITF/wA8HZHi2mQ/lEc/1Hzw1qcNp8iD6Hl+OFGe4aRcHVsBvt774FNMjTQw+nSZKsqnmet7CPTfEyZtFVjYxud/jzBsLHCGs5NOJ0wNr7XwvpZwgSpPT/KdjiEstNPOM39FAMCYJE+488EZfMODc7HY4rWUf0n4fdzw64fRBM2J6zhUhkdx1QzrCPwODqVbV64AoBTtBjBaU7WGAsakEqTjMRo3u92Mw2L2AfJ5t2t7UhVNOl7RYlmO/oCD6+kjbHntcljLGZNz+v1bEmfBNV9R3dt+km/XHDECAAvLr+PP0x3opJbHJe5CXCg/DngPVJxLm0YAE7H9TiCni7BHHDKCkgtt6x+OHzcOA9lifDMmAbb7+7FTXOHUDsPLD3JZ8kSRBMi3PaeVuXwwLYSI8zkzqABMkkc+tgflhm3C1poGb2iNrwL9NwfW4xGMxpK7kybWPpsYJg454hnSFj5mb7jpMwf1GBsJIGqZmJiAb9LzHrf06+WAamZnnfkADM+vu3HXGVKnhIMSSLkjnJtz2vOFVaoZ/DBFDbMVoiCDbpE+zY77flvGIKSam29wHLdvgJ2k3xFlKcjebx6TPn+vhhtlcjI2AtJWGkHUJmVJK35dbTirIH8ISCdTMIKMVhpgMUZSVabKZmJ9ZvbuEVtVNvZJBEw0zNwwMRJgyBaQQJggVlXFi0UxoAEsxXVcX3IWAb6dQPlAw27M1oarLMWZVAJA9tWgRBaZBMExy9cIzPwsZBeJDzh+UzVSqrU6WtabozqHQGzSLmAZCnY/DFtXJ6ixbh7gsZYl8v4t5mHvc88Kex1Zy1ddQpMO6ILFSCv1kW5iwEAg+fW1MKk2zCAf8qzz5zt+WM2Pixs+RNmdSl6VPJ1A9Wm8fW0YYAAEnx7TUHneeuJOFJVp0aaPkCzrzDZeJkwRqeeeCMxJzFNTXWTSqwywI+sy8zB3O2CxQif5yb23Xzjn1I+GD073YGpragI1dMTw+C5IA1Ze50mR7f7qn3DC/KcNqLXr1WyRZKvd6U10QVKAj9+PhhnxEQaAFcSareM6SVPc1oMExtaPzwcS0/8AiF5WhOn5+f54pwUtn/nwTU0uASpxF1ALZJ1EhQddDdiFGz8yQMKe1PDa+ZVBTy5QpJIL0rzpsIbyw24nUIQTWVvrKVoAv31OJjl7uZxPl8xWjxPl5vsT7uf4YGUVdBRe1lZ4fwN0y9Slmcu7KWLSlRBbQVa+qbqWFuROGg4QmvX9EqAkgx3lOLFGmNUb06c9dI88M83WfQ+pqRXS0xM+ydr9cC5qvmiToNMQ3hupDDS3tcwNWjYg2N8FCTiqTZJVZxW4WbCnSNNeYBWfkegAxXcl+zbIlYRMxpEgfXCPMenkbHFxyOaq+Lvgu/h0ERE2mWmYg88CcNpM2h1qlQCwKWIbpMnl+XTFRbjPaT33+xJU47rgR1P2cZUXC12Mg/0wuVOoFuvivjfEeGCdLnSY2JWw6jrizVlq7isqjzVceT/tMrn6bGvV9VTkg2J8Um1sHKDyPdg94sa4LfSyNNFBpmSef6tiT6MSp1R8sUTslxcKxpVD4W9kk7N08gfwGL3lFmBJ9MYs0HCVM14ZKcbRWePZYhdjAPQfr3YAoZenCkNLHdYNtueLRm+HF3JYTNpFgPiMKKnDlU7EkcrfPzwvVsW47mZWJt8MM8tB5e8YEoLa4wwygjlgGGEZV42WD8T+eDEcnkfdiOgV9/zwXRVTfmMCFZ3RZuc/HGYlo05EkQcaw6K2Bb3PAePUStR5/eNunTncQR8cJxvOw6bYbcUzYmpqBMu3M2GowB5WB6WGErkkgx90D3Y7iZyTOIVy7SZAGwxAptjutJJ3menOcaZbxzxTZKO6NOSPXDdMwEFr3sIHOxuOnnywmLx7JI+f4+uIGzJ5nA2WOl4sJJYSeQnnPU9PdjgZ4MGLQYuLn8zGEBqY1rxCxhmM1IjAuvEWrGxi7KHPA6YZ7nTY3IEbExew23+7cWFmM6YJACkWXfeFOnwg6l28MDfFe4WrLpIFyYE7eIGJ8+nK04baz4VnSIEtFhvdx+9aNpIAvGBbCQQHID8rAtKQBMsByIGgASAJjpEuuySwleTJJVVPmkxMEyPwg4R5qiyAD2WW7EaJUgAqDyB1CbbzMmxw87A6CtUuSF1AAyblUO0eRH63Rnl4GHjXjQxJU5nL0wFdO8pg6gCCDUXVY9RblPnbHozZHJo6zl8qgYEgtTpqfDFxI2lgPeOuK9lOxklMzTzKoTpqqppTEw8Ed4Jvh3w1szml197RgGIfJNPqJrc8ZobOmNkm7l0M4pksi1Ct3dPKlhTqFdK0tUhGMiLzYn3YqfY0ZcUS1fL06i99paq9JWFNdCW2JuSR7yb7YsbrUqI6NmMrTLF6R/mpm71KQIPe89D9Y57Yg4Pw9srTanSztAqzEnXlmaSAqkAd6JN0gC51DeRg5RbaoB8BrNwsq0UMuGhrHLoTaRcAQRI68sVLtZkaJNJky4oE0p7pFVZOtpaAt7XgwSPS7duN5sZ85PVlpH+0+jmP6IVAdPe+QG/KcB9pcqMxUDV84mtF0/V5StEBif3yDebzGL0Sm/AgXJRdtjXI8Py4o0icpl2mmkk0aWoyou03MiDPnghMhlxAGUyy+Yo0YEW5fdv+A1PiNenle8StRqJSCppbKsjGCqiZqSLEHa+NcO7VMwdqrIkAkaMpWqeFY1M2idIEjfr5YfrjF6XHcSsc2m1Lk44Q+Xo96auXV1OYZARTQimP3b3CiItYReMNl4tkCL0AImR9H9kBgoJ8NpJHuPrirZbtrkKOvRxGkDUc1G1ZPMG7bxcQMG5btoKzKMrmMvXBMO30eqgUn2bM0mfLphFqEfFE0VKT8LH9CpTL0n7pYZGbSiG4lo8JEloiffvhotSiSPqGv/5DfPw4Gp8OqNUFTv6RanKwtMxfcMO8N/Fhl3daP6RP/pn+/ioqruPX0Cd7bgmcy9N1AFIe0k6qcAjWoYXF5BOKvwjhVIPnteUy1QU64WiooUx9WQsmVQmzF123pcrnFpR3qUtTsqDcwsxpM9fLFPyeZ+l1mp5LPdy6k6v5qknnEyJE6z7zio5UpJcWDNVs+RxleHZcvFTh2XRb+Jaeo2F7dyOfnfDHOrR7oimmmNNxTZLahs2nHmnajj3EMnmGoHOvU0hTq7umvtCdoP34SZrtfnai6XzLssgxCC4IIuFB3AxoljckKjmUXwemcQypYE07npv8OeEAoMsSY+OF3AO07PUVakBjswJAJ5CNhPrH3Yt+tnB1KTeYAG3STjmThLG6kdCMozVxEuadlVSwkzBW88oI5z5Ylo0ahkhHEnmI585tho1VVgQRGxI29Ivtz8sC57jIXwL6E/lf8MLbDR2MhVJEpHvHzE4MbLOCDH34S5fi7ai4JPUHaOnQYsGU4iGsRvsRtsTccrWwJLCcvOMwSqAifuxmGx4Bb3PmLjgql6ropYLUqAqFY6VQUy7uRsJqLf8AREylHOVdPdZapU1LqXRRqNKgwWEC4m04d8L40MtmFqVAWoNmc1RzC9aVRKKuD1MSwHMphlnO1eVr0q+TWvUytFfo65et3bHVSoKwKVQniGp3aqLG5vGOq5Mw0in1KdcaTpPeGo1M0u7bUGABjTvPi2jHDUs0KgpmhUFQiQhpPqI6hYkjFobj1JazVjWzD06hq0lzFUA1hOXpUxVgRMFTA3085wJw/ieWpxTfNVasUaihmFUUQzuh06VIqlCFM3gmLRitTJSF3DOBZqu9RWQ0u6TW5elVtcQNKqWLGbCNgTywqq5autMVGpOtNohyjBTO0MbHFt4p2jy5LmnUJ1ZEUAAjqNa1VIsSYUrqgySB64l432poVUrmmQTXRUFLuqmsGVgMxc04WPCVE7WF8S2SkUrL06jyFXYSSbADqxJAA236jrjurlqqjUV8PNhDDcDcEjcj44907J8FB4XQy2apqXhi6ODIJcmnqLHSCqaRcSsBbQYXdvOy+SyXCq5pZeCayKSTLBtBKMHJaANWwkMCRYmRNTJR41OJKbYgBxJTwywWiz8NqroiLn1MwGItbqQLi7A46p1dJDIULKZllEi4hiRb5xfmIOAsgwiIAgiZ3nqSbRvb03xG1QHYAAXjTaZ5TJgiDf4YqyrCs3mNTQx1RzDfG7fdt03xdOz2XK5RbwzySZtBKx/WgD/DfFL4TlTUrUkSfE6iRy6nyi592PVMtm8xRcVMtTQhF0qiIzkjYEqL7edh1i+bNJNqHmxuGNtsmpcUoMqK2YeAiLHd1gAQgBHsRv54KzPaQHwpnTTBINqNYkjQAQZXcuOUQCcc/wClnFY/8PJ/9pV6/wDqdP1a/WV7Q8Qq1aNPM0dNI1qUt9HqJEVaZWSXIEtgMHY1gySywkr9d7+jddR/aNWaCjN7Ly2/IKyvHeHshas76g2ZHhSqfDWrVCDZd9DWO66mxLU4zw0AaKzjQVZfq6p0sERFZQAPEFQCb2LD7RxcFzFX/d26z84metuke5DxjOV2yWaFRdOmi5JIIkGm5sdug6jngoybi2unpRm1K0imtxii/FmzIJ7mPaNN7/UaD4Y1RMD0+OGD8RyBZj39QaiWIC5kAE9IiBPLE/7Oc1WTKnuk1jvqmob/AOzo6YMwBvbe1p2xcaGdrsJajpifDJM9LwN/xvscFjnKMdSfPoScU+SkZziuU+j1aNFiXfSY7utqPiSSWqTaBhXluFvVWEzb5SCxIGXNQPKqATcAFIMHlqkRiL9sJZqtMszUvq0BKzIHeVPf7sefVxrCxmWXrBf5+KT/AI4iUpy1WTVGKovi9lhQaRxdlJESMiSeVvb3sPP54lpZbuiD9KbMsSviOXNHQF5RNyZJn3Yq3YtCMzHfPUlDIJJAivRgwSdxOPc8rxHNliHygA1GD3qxEiJ3kxJsIkRztWVTncZPy/zkLHpirihZR4nw4NUILSzl28FXcqqmLWEIth+OCMpmMiNPd6rRp/pYttYmMTtm860E5dUErK61Yx4NeoyBbU8QD7E8wDV+PZyqtDKijUqg6V1LTfT4O7Uy5AJUCNwOuKlrXD+P3GRab3dfX9i30Mwvc6NWkkG+nVE+WxwFw+jQoOHUpax00WBuSbHUQLsTt1wLwLPFctSFVyGVApLVdRbSANRaZJMXm8zjqnxvNLXFNMuz0f8AeaWvK1GPi9kQyqt/3/LAaGqW323/ADCUNbbr15opv7RuDtmMw+YoAuulQ3XwjcA3NunTFANMgwQQcfQp4vVlwMtUOkxYi9gbE+RxVe2XAxmW1qmmsdEyT4RpEhoFyBh6y6F4jPkwN7xPOeHcIrVVLUkLad4In3CZPux6J2V4gtdOYdQAwLXkWk2Eg4m7GcJq0ZRgSoMkkGJM2W3SJJ8umMzXAfo+YavSDHWT4Yte7CeW3uwjNNZLT+geCLx0/uG1Vcz5bRiu8SyVR5YtpGxEHlzIti3BgAJB8XKCY9Ym+IM1lwQRoRgNxB/G2ML2NnJTKuRantLrEkrcGOoi3WDfHWRz7agHGx5SPj5HDjOVKSjQVan/ABDb1BG+F65cG6+MDc2/zxTK+pZ+HZzwzOMwpyhieXqcZgot0WzwXP8AZrOVatR6OUzFSmzvpdKFRlPiIMELBuCPdiD/AEQ4h/wOb/6ar/dx9Qfs2/1dR9av/fqYslWqFBZiAoBJJMAAbknpjrmE+O/9EM//AMDm/wDp6v8Adxn+iHEP+Bzf/TVf7uPq3hvEnzXjpeChPhcjxVI5qDZV8zJPQYm43xZcsgJlnc6aac2Y/h+ueD7qWrR18hPfx0ub/lXX9Ov69D5M/wBEOIf8Dm/+mq/3cdJ2S4gCCMlmwRcEZetIPl4cfXGVpPoms0sR4gLBbXA9OuEX7M8/VrZBGrMzsrOodjLMobwljzMWncxe+C7luEpp7Jpfe/0CjkurVWeI8F4txugfHkszXH/m5asW9dQUFj5tq2wp7TUuL51+8zGUzQAHsrl6wQAc4jeAJY3MCTj6twNxP+hq/wDI/wD9pwkYfGKnBGW3GBqWC6G4wVgsZ1c6AAEABiCRz2ve5/rSZvPId02i8TM2nrzsfF8rjnjmlET/APiLb7wdj57csHcOoNVdVWxaATeBuSYnbSTPKJtgWwC3/s54D3jltt1WSZD3LcpEAaf609Ri80uy+apHVReitTYMWeYO+1PCPhOim9KlK06cVFJ1eIBqTDfYNJBBJ5kYc0qmUUyM8wN9s0sSQRsLGJtNhjNHTkbcjRvFUjWdyPFUXUc6vtItj+8wUf7Lqwnyx3W4JxR1AOdotBU3fmrBlP8AR7ggEemMGbyyJpTMhxqo+FqytCpXViQJtYmT0UdMNGrZMQRnVG8HvRsZHIDr8hgoxxt7y+QW5dEKa3D+K00eo2dpsEQkqrknwrJ0/VjxWwq4CnEeIUaunNg05NJlqNEygJ9mmbQ0fHFjr1Mr3VUDNpUY06gVdYPiKtER6xHp0GFnYt6S0nFXNmi2swA9MSNKXgqbypE+uBmoa0lJ17lx1NW0ZwrsjxLLqadHNUkUnWYdvaIAMg09oA+GMq0OKLmEoPnAGdGcMvsgCbMSu9jsMWPKvk1JYZzUx3YvTkiBYkKJ5b4HzlSi2apt3gamabKXkAX1W8MXv88DNRS2fyEk30K/neyGdqtrr5jLVWCie8OoaASRY0oi5vGNcX7MLRpmq6ZMBQshKNM+0YBvT2nni2U8llnJ01Qx06fCWsLdG6zfe+FXaPK5fuXFOopfwAKGJMBqfVjtp33vi2oqDblv6MuP83G3t1/T1+BPwTs81cM+WFGnpIUnu0Qk+FrFKc6Zg78hbD3McI4sfYzVJfex/wD1447HqiUnD1mpHVsGUTYdR5YfmrSO2bb+2D+H6jAw0uNt7+5cruq+Cl52jxSi6JVzc6ouhEXMQfADPoMF5LhufRQv1kLAUfV2UCBE3+OCO16q+kU31nQwBDCSxnTe15jFQ4D2Pzyv9fRzjIQQwObQmzKyFSK9m8ME8wxsOYxjrk93t5Mt+FLYu1GhmxOsPEcwm2JMvWzLD6suQDeNMXvjz5eyXExmadXu80qCuHf+c0+7Cd8GI0d8ToFORpgz5ezj0Hh+VzDoe4cU7nVJiZAiIU3Hi+IxHi8aWp731LU/C3SDqa5vnq+K4GqU3FRWqkodyx5gDYwRY7e/Gs7keJOjKlZKbW8UrG4mIpTtIuB+OJxSrKlJcwe9qhTqIiGPI2A8ptyOCnj0b2+nJcZ6ui6+5FX4rlg2l80q6WUkAuDEiVu3sfn0tiP+UsvIcZtIVtQJ1GABGk+KNMeXM9TMtTI0mMtQFTfdFB9oCxYARz3xKnBMvI/m9NR9osFEdIgGfiMPhO1ZnkpWJs7x/L0wClZa7tpDR7QA1km5/i2x2c7qh0JAbyv756Y88NQGvVQAAio4UgWIDGB0mNji38CzFSpTYVCgVANMiCeVvlYYTninv1GYcjTp8DXNKTdSjHnyMW5eUi3nhJxGkadwhE+2I+BgeX33w1ydFHB5Hle0jcH4csSVcsxVdmAmG1XkbgmI68hjE1RpaFXD6uoEyOW8TjMT1ODNqJVQAT1O/PlYXxmDjwC7LD+zX/V1D1q/9+phX+0/Nu7ZPI0yV+l1gKhH+7QqXHv1A/1fPDT9mv8Aq6h61f8Av1MddruAPWqZXM0NJrZWpqCsYDo0Cok8mIAgm0+uPQdinCGdSl0uvenp/qowzVqgDhOZesyVqbFcqhdKdFUkFKS7n+I7DpFsIMhm6R4vUqKlXuqNOm60gpJWpWVJPdzCAAktGxE4s3C8tVyKNSTQKLsz0jVYBqWqCyMBIcAkkEEdPPAP8jClWGbyeYpHMCm/fd650VkJ1EvpE0yCJDCbCCDjbjyY4ynT2aaj+/rW1+bvjcyRg9otX1b9f8+iSGfa7j+mnWoUlqGsVCqAjXDKSxQ/aKrvGxIwZ2YRKNDL0FDCaZYErF5BeejEuTHQHpgbK5tUcs4Tvo8TPXWy2gLpXwr4l+yJ1CcNctnEdgpqoxP2EPQTB5kx6emMOR1jWNLbl+rqvt5e47HGTm5y9kvJfqwnN5xKal6jqqggEk2kkAD1kgYjz1QNQdlIKmmxBBkEFDBB5jFc/aXqXKg0x4i8GCA0aHPhPlGr0U4sFePozaZ090YneNBj5YVLHWNT82/ih17nxvSWwwZRWMR5dLD0GC0TGdyBYSjzsI/X+J92PQuz/A+5pd7VlXcdPkBEc77bxECcLew3ZjWfpFUQiwVnmeTHy6dT6XvVPLVK7d3RGogE8oiRF2jaQPfjHmzNvTEfix0tUgvsplaNSkzVst3xNRgX0zpXQlrXkk7Rzw+pcH4fyygEHnRcfCRhbwXKcQyqMiUKb6m1Es676VH74tC464hx/iNEA1MtRAY6QdUjUZgWqE8t9sMjKEYrVF/Yml3swv8AknJiu4aggQUqZAZDYl6wYxynSt/IYJPCOHi3cUhH8JjxX+cYUDi+dDtUCZXWyqkGqkQrOQR9bP2zv5Ylbj+diRTynmO9UnblFW593MYtSiv/AJf2JTfX5J63DMklQMtFNCUazuFX900iD6xqj1xzSPDyAfoxE8u7NrczsPXbnMXxBleIZ+uy1Vy9E0irKBqFwzLqJBe8aPLc4ZZY5rnlsuB5abeUaziRnDnS/sWovhv5FfFqVA0kajRVB3oXa5WWBBU3Akc8N+KZChTsMvTItaOpIwDnWqVmWi6IHVw8J4dlJAJ1G0HB+aFWtbwhlIJ0Ouob2Mk2ubHpjF2qMssXHC9Ltb15cobpcat/Jxw/I0mB+pRfCTYfC/vwBk+4ponf0Cz6dXeaNQ9pxcjaAoN+ow2pmrRpnUAQPtMVm9vsx92J8i1RUA0CIm5Gxv8AveeC7FjlhWnK3N79PPj+4M02tnX1F1TOZVT4suwMx/RnqRytyOMWnTFZyKQK6VgbASBc9P8AHDKpWrn2aaN5yP72AMpVzJdqiU1M+EiRAiNvFPLGqc8baqL58gYxlTuRjVMsBP0aD0IWevXEedp0mUFKWi99r79CZ2n3jDRK+a500+P/APWBs/3rlUKqI8UAx15yRGBzSg4NKLv2LxqSlbfyVTiHa+nRKp9Hy9Qmr3RH0ghhDMNbr3XhHhk3MahgTL/tBBaPoVFbKQTmTHiUn/czbTB6HFsXIIzkfRcozD2pWmXnmW85547zHDaSLqOTy0f+lTwOpVdf0muM8FU42/8AsdcHzdOrSV3SS8EDeJUGJtMat8HMae5otvHs+U9cA5CrVVfq6dMKZYAlRAFrDUIAjBdPO1/tLSHMeIXH9vF47cVt/SZp1q2/MG4uyCm7hQCKfgUmNTEsAvmSQIAucQdneIJVoj6RppMWZRSdxOmSFlWAN4O4vE4lzZqVHCsq6hBGlo5OOvNWYfdfEI4CDd6YJJkksskREHy9IxEldpfAy46NMvuJuNdmMgi1c1SY66YZwlOounUq64gC1rx54Xip3gSooLpGxNxtOxxYuKdlQ1EpTOltDIpZmaAyFTYMJMEm83Y4RcH4A+WlSajTJg7T5AbT64Obtb7MVST8O6C1ooCCoZVa/i/DDjK0CE8DLG4Ecueqf1bEeVQKoV1EbAwfn54hyhcE6WESbE/dbGWRoW6GDVwvKcZiGitQkllB+VwTO52NjjMUk6AdG/2asP5Oo351f+/VxZ9Q6j44+QeI8MQ1ahlru3T94+WIBwpOrfL8sdYxH2I2k7wfhjnSv8Pyx8fjhaefy/LGxwtPP5flirKs+v8ASv8AD8v1yGNgKNtPyx8gjhaefy/LHX8lp5/L8sTUVZ9a5/J0qyFKqq6kEQY+0pUxzBKswkcicZxAgUagEf0bc/4Tj5NXhdPp935YIpcLp9Pu/LAvI6omoAy1GVX0H3YvvZTsWzxUrjSo2VrD+v0Hl8ehsf7P+zVAURmSpapJjVBAjoIxZCknew2FoEn0xzs+eW8YmjDhT3kLc3R1DSgAWILDntsPsiBE+XLDbsjlijvpbT9WQCTz1LiRMuAMYKQxhhOUJWbnFONFlJcNPepABFyL7QTblB+J9cV/twrPl0XUrk1VjSR+4+/vjfHJyiNZlBGE9fLKrEDYY2PtjlFx0/P7CPw6UrspPDew9anqH8m1AHGl/wCdZVrQZiag6/LAlD9neYWvRcZF6S03Rmb6TQIs4LEjvWMADYX38segUKIOJTRGJ+Lf+35ZF2defwMcnl8wyIaTqqERBqEQNdxoIK8jcgkzFhjqpks7MrUoq0XYVAN7FQAkaQPECRMnewOFT0hjS0RgodslGKjp49f2GvHbvb7DsBjmIDAVNBGokEau5gHUAB7V9vdgfI8EzlJg6ZmjqKENKahqaozM0kqxEaBBPLfrDlqYuPPDHJ0Ad/PC8fadN3FPdtel/QHJi1JbnbpmhTq/SatJ1IXQqJBBDCeZm0H1J22wdWyzuAupNEIQCbiFvA0x8Z3meWIRSAFhgN6Ck3ExcTy9MG+1XJtx5Vc+4tYLVWMKOWdF0oF08g3IiAPtxGgDbniQUWZW7ttJ1NHijxQIYxvHQ2wtVZ5nbkcdN4RA/V8As62pbL1LWLT1Dqy5iCveqZ5yoi56AHaPnjmlTfVGsFir6W1TE6tEny/DzwB3YieeO8uPDGGy7Y5P+XrZFj2r+wFkuz2bpMHTM0g5QhyUDAs1RmYyRqNtAufs+ssaVHMrrOYrU6iHSFVVAIMi8gX/AMeWIKqyb9B8zgmlTDMoOx/wxJdq1JxUUrvj1+hXdVLU2LuN8Odny7U1LKaGYpsQCYmCswOZBGE54HXC5kCm3jpqB4Gu3dBW5XufkcW3MUgpEDnHyOIsqktBJMD9ThuHtTxOq8uvo1/cklqcZ3xXxLUvkA7T8OerS7pFBYpSlWIA8JUkXtMA/DFRHYSv/uE/t0v7+PR2yqxMYV54AbDBRzuN7cuxc8alvYg7Gdlsxl82KtSnTRArDwuhMkQNiTj0JBcj34QUHi43w5Q2wEsjm7orRSN5pVNvuwrpZILME3/XxxMtYm/W+JSZGEy3HRWlAcMtrH+tF+e59MZibRPP7vyxmLjwU3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Y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8858" y="4427984"/>
            <a:ext cx="380260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encrypted-tbn1.gstatic.com/images?q=tbn:ANd9GcQUFvwYZsAFvLqsSmQOdzNrh-rET6c8y5P__mVziO9EEq4vPd4my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0522" y="4932040"/>
            <a:ext cx="1152128" cy="1330708"/>
          </a:xfrm>
          <a:prstGeom prst="rect">
            <a:avLst/>
          </a:prstGeom>
          <a:noFill/>
        </p:spPr>
      </p:pic>
      <p:sp>
        <p:nvSpPr>
          <p:cNvPr id="1037" name="AutoShape 13" descr="data:image/jpeg;base64,/9j/4AAQSkZJRgABAQAAAQABAAD/2wCEAAkGBhQSERUUExQWFRUVFRgVFxYUFRcaFBYYGRcWFBUVGhcYHiYeGhojHBYWIDEgIycpLC0sGB4xNTAqNSYtLCkBCQoKDgwOGg8PGiwlHCQsLCwsKS0sLCwsLCwsLCksNCwsKSwpLCwsLCwsKSwsLCwsLCwpLCwsLCwpLCwsLCwsLP/AABEIAKMBNgMBIgACEQEDEQH/xAAcAAABBQEBAQAAAAAAAAAAAAAGAAMEBQcCAQj/xABMEAACAQIEBAMFBAYHBQUJAAABAgMAEQQFEiEGEzFBIlFhBzJxgZEUI0KhUmJygrHBFTOSorLR8EPC0uHxCBYkU3MXJTREZIOTs9P/xAAZAQADAQEBAAAAAAAAAAAAAAAAAQIDBAX/xAArEQEBAAIBBAECBAcBAAAAAAAAAQIRIQMSMUETBCIUYbHBUXGBkaHh8EL/2gAMAwEAAhEDEQA/ANq0UtFd2paajRuQK9r21eUAqVLWK8Mwph7alaueeK7R70uAWmm5oL045tUWTEmi6Gnowpr37IfOmGxjW2NNDMn9D8qngaSThjXJiPlXCZoe6j6muzmo7qfkRRqBwU9K4MYqQuYoex+leNiIz3t8jRoIjYYVycN5E1Lsp6MPrXQgv3FT2ntAKN53+NITuOx+RqacMa4MB8qWhs1HmYHvA/GnlxqN0ammg9KjyYUeVG7DWikHoQfhQP7Q4mOKwCxjxvOEBt02d7/AFAT6A1ethfJiPn/nQlh8xkmzKCUMSiCaOK+4b7sM72I67rY36G2xvTmQaaUsth0AsPpWW+0/MMTFjst5LyKjuYyFchDJI4WPUL2PQ9b2saPUzZ+jID6iqLirArPHFJIrf+GxEOJGk9BE93Nitz4Cxt3ttT7uS059oXHkuAVUhh1u4vzHRjAni02YqwOo72HpQ9wzxks0bYnFzQYeZHYWiJhE0SojNfU5DyC7lQf0LdCaLeKMnOMw2IRCoeSMCMtfTdSXU3F9iTah32RcJyRCSbEBBpkljRQdVmRzDMT22aIgHuCTtV43cHgf5bK7KGuHUk2ddiwvYPY9iN7g79hapkky779Oo7/SonDl/ssP/pqR5gEXUf2bCrCSIMLEA/GqK1U4mUE29eh2I9bHtUnD/wBU3z/gK4x+VF7FH0lTcal1j4HcNb96o6Syco+HddQZV93UNiPOxsD8CKjRkK7WqHL82Z5GPKmCa9JdnjMKN4bAC4exJIvY2IN7Cr5D9ak0iIVKQVHiqStaRLsCva8Fe1RPKVKlQEP7Sa8Mp865CGuuWayNyWPnXNqcCeoroRGgzQrmd7C/l5dafEO/UV62Hv3oJStnB7QTH5IP8TCuhncg6YeT5tF//SrgYIV79gX1p6VtRycQS/8AkP8A2o/+KmGzxu8En1j/AOOiI5YvrTL5Unr+X+VKynLFNDnAcldDg+oG/qLGneZ6VNkylFuw1eHfoD+VUuZ50UEPKAkaaVotLNy9DCCadQ3hJF+UBYjbVffpSFWMRua9kjNOKpDgG/be/S4qoTOy8UztEyGFpF0swOrQuoMCOzAj1o3CW+Fi33riSL4fWqhs/WO/MikW2kkrZl8Wws2199rGzHsDVm+JiIQq1xJ7pFiNtVwd+vhP0oDzQPMUj8f41CjzeIiZhr+4LhxoJbwKGOkC5a4IIt1vUdeJsOdH9aNaFxeCXYDY6rL4T6Helwa155HRj8ia6GOYfib6CqXLeK8HiNfKm1cttD3jkFm8t136VZJiIj0kH5/zo2EwZs/x+IpJnJPVAfhVFnfE0OGAAvNK7aEhisZGY269kXcXZthVc+S4+Uq742KJW2OHiiuBf8PP1hyw6ahYX7CmWl/jsfHKri1oYwxmbswQEvCp6drMegF16k6WBkgjxWCTYaYMXI5FheRmg1tYebSufnVZmMuJiw8iPFG0OlUAUhWClgp2AtpsbaQLjzNXceaT8xpWhVgVCroclUT3ve0XJY7mw2AXyuVuNJitRhT5j512mHJ7XqJHi5JPejUAjYq+q+37IpDB236evSnNIs0j4DDfZ3GHtaJgeR2023aC3kBulvwgj8FzQ8UcZYbAwMkrEa5JgyILuyGVyyqLjxMCBe4sGJvewNzjM1hCKXl1ISNLDWy36gh1BF/ga+a+Mc0bFY6aQ2062SMD3VjViEAHa/U26lie9MaaLiv+0RiCw+z4WFFv/tS7kjt7hQL+dEnDPt3SV1TGQcjUQBKjaowT+mCAVHqL271n3BXB8csYkk3F9lHp5mtTyDhnAWKyQI97e8L2t/Os/n57Y3/D/b3VoSyg9CDULJSGR5B0lkZx5FdkVh6EIG+dVZw2xw6ty4kUFmueZy2BCop/DfSw13uANtzdbWOQW8FrDYfhUDtb0+FbTJzWaLGZTHISWQFihTV3swsVJ7j0NU8qBdEgst1tInQ6gQuoWG9iCOnQ3q8R2+P+vSmADqbtdr9O1luPyP1pXVEe4LcX/wAv5VNWmYFsAP4dKfAqsYVdUr0qVUTwmlStSoCPampLV7rPk30NRhqaUAo+m3XcDrXn5XfDSQ9CwvaphXamlwgDXG3z2706VN+u3ltW3TwuPlNNkV4DauMWr28ABPa5sL+tu1VGVTYy7nERgg7KIgm1mbe7SdCCvXyPSr1dkIVaugaaUEqOqHrY6bj0PUUwmdQF+WJU1nouoXPbbz32rWDym1wxruuWNOiIk5P6LfID/Os64k49wIdNEhGJjkQpqgmCnxaGRmAsfCzgXOxN6NOMsweLAzujaWUKAw6i7qpt8ia+Zs8lu9/In/dNRVRvOS+0nBYuaOCOV+bJ7qNDINwpcjURp2Cnv2qzz2PRFiO+uFyLDcsE0Hv5FPoawf2Y4i+b4O+55zbnr4o5A35m/wBa3vjdbYdn/RWS9vIxSD+Nj8qVgMYLBtNz7qSjvpF1UqEEUalSL7+LWeneomZZMyMNIk95bM+wsOi8yN9XQHdwx3qXgMW0U8qKxs2mUA20i45bKPgUDfv1MzDFMyXY7KQ+3kpBP5XqNzSglFI2GxMgkR9E4D6xpezgLEUsih2UqI7Myk3G53FS8Rjot/GGIFiqAu4v+ol27+VPcZQMsSzJYNE3UjbSxF799mWNvioqyjcSIGHRgD9e3xHSpyhwK4XDwRluXE6l21Npw8w1MTe5IS19+9WUGXyN1tEvls0nxJ9xfh4vjVqEsT9fy/5Vxi3tHIfJGP8AdNQsL8J5Is0hxLa5WljWUMWCssTM4w+kAKusJHq6AgyGx3q+zbNDDFJKjxs0cbSKkikSXRSyggEG236NS8gQIJFFgEEUYA7BYorD+8frXHF8n/gMWf8A6ab/APW1aJMZL7UcvzCErzlw8xAvFOQhDb20ufC4uPwm9uoFFWFzuDQDzYwDf8a26kEb+RFfImUJfExqQCCdw3u2sdRPoBc/Kt3y3JsL9hR9MSSyxI7SkqXDy6WkIZjtdiTYWFa26u0TmaGPEWfcmNjFZrhrgkhRZWY6T5mxHlf88jxHtUllVI1hNiVB1Tk6uwv4NrMVbf8ARsetEHtQ5rYQcgSNqlT+pDk9JCfc3tsv5VmuH4exIYH7PLZQrm6EaU6hmv7o2Ox326VEu+apsOAzdp/vJAdYOhY0fmWCtqPiFlGogbm3QeQrKM04Rf7VsQRLM2q3VAXYk37i17Ha9ulalkeJmEGqWHlMSx5ZcEqblQNQFiDsRYbXtVW8PLmkUjfY6h0bUNXTtY6h8CKw6mVnh1dHHHLiq8Trg4xHEjN5fPqSTU/LOJsRyJZljBaIa9IsTYEKTfuN7/CvXkWx1C9qk5BmRjnjsgsx09QFswsb/wDS21c2N5d1x+0RZPj5cRDFiJlCO6/gPhKgkq3Xr4m+G9WQlb9Jvqa5jxvNRDtsCPD7uxIuPTanY0rtx5jyc+LXcRPmfqanQrTEcdTIlrTGM6eQU8K4UV3WzMqVKkDQCtSr2lQDJpWpoSH9E11dvL86w3Fu7Uqbs3pS0N5ilsHK7jFM8o/pflTyC1Xj5KqjjLH8nBTuDY6NI/e8P86zzKsnUYeOSb715S5uSFEdmITTbcsNvETcW2tV77S+J8OAMI7jU7ANY+6WH3Ybva7KfTY1lP8A3xaLEwRSAvDh8RZ4tQUy6TeJw2nazi5XYNtf3tserjllnr1p1dGzHDd8vpSNbAC5Nha56n1Nemq3IeIIsXAk0TbOCdJI1KQSrKQCdwwI22pjM+L8Lh2KSzKrqASt7sA19Ow+B+hrqt040P2hj/3ZifRAfo6n+VfMOaz7v+3/ALiV9E8TcXYXF5fiYopl1yQtGga4Ot1PL2texI/unyr5zzmEpJKhtdJNJt0uFANvmKnime4Pnb+kMJpPi+0xBf2iwCXt2uRf0vX07xViEkwd+ol5ekare+VNyf0QtyfQGvl3g9dOMw8pIVIsRC7sTayrIrMfWwBNutbbnPGWFlZUinjKRyO99YVeWyN+lYABpStvJaWXEVPK9w+NWTEIwIsYpO4664tj6ixq90AqRcbgjr5i1BOXcb4RJomOJh0lJEk+9Q6W8DByQSAG5YHxI86vc29pGDgSNwzTLKWCmBTJuuxvpvY3IFjv9Kzk4O1bcpJobPusiWYejDceYNUeSzNHeJzq0uYmPcSBeYJOw0yoQ+w8Llhvfam4X9qoxFo/ss9zKQzx6Whj1Nc6nYqRp1dLdAD3tVjn+MjWSOdHP3rwxmx8L8rEK6jTfY6Wl8XoOoqtCVcTEBjuOg/nUTGygxSC/VGH901ZTkEg+hHUeh8/SojDtpO+3b/OsLxWsNZNiQeab+8wP0ii/wAqica4of0di9+uGlH1jYVzwnmsXJgEjIsswcqrFQz8slH0362C7iuePp0GXYwDciF1NhexK9CR06j61clRbHz9lsuhp3tcrBt6a5IomP8AZdh86uc4MYY7JzNEQBsLg8uIA3t1qlwDHmyoBfmYeVTtc+GMyi3zjFF2b5NiPtJZI5QgQqzKri66LWuBupIW/bauhnDXCvFOJwSJyxaNsWFKNvEyyi1lF9SlTE1jf8W961PNc65SqhAJxOuRz+oFLKtvMKI1/wCtAuWYR1RbrIRrjI1hjb3ul+g+HnWi5jlwDxXLMiF2UEDSp8OkEgb2vsD5DqRess23Tyku7N/9+yJmeYcqC4Ks6qLC9wWFzfb1FBA4wMr2l0qemtBYel7/AMau+Mc2aT7mLcD3it733FrjoLE3/wBXz2QENpYWPbt/r/XSjHpTPH7hOrcLuCtscyNpbcdiNwRVvlIg5yObKdQ3ESs177WB7+tZ+M55Is51Abhfxfu/6tRTxNgXOEweJiuYXJJIBuGZQ0ZI7ABJB6EisPw9xydX4mXG6avhrHVYi2trdP0jUyNKAuBeLnlOmYoYwmkHRdy9wbl72IK32te461oUIG1rEfAV1XC4uHu2ejSnwK4UDbYfSndNOJdoadppFpyrSVeWr2vaAVKlSoBnTbp59yT1rqsvPEmPl91m3/8ALiv/ACNOHL8ylG/PPxYJ/ErW34TKebJ/Vn8s9StJZwOpt9Kg4rPYI/flQftOo/nQGfZ9jJfebT58yZif7uoVc8Pey7Dw+OeOOWQ9SwV0G5sVDpdTYi9utqnLo4Yzdy/tP9rxzt9LjA8UwzkiB0l0mx0upAPkTerNZn2uAN7db72v2BttXEeVwJbSiLp6aVAsfgtqelxiLuT6+Q6etYcRd/Jgfthyllx0rnpOiTLYWt4BEV37gx3/AHhQ5k8UMk0eIx2rk8wcxV9+UdiNO+nVbpuQCBWo+1+aCeFHikhM0BJKtIup4iCWQC5udQQ2PWxHesVkxDSt4m6i4uPnb6dvKjit5lNctmwOYYLGyP8AZIdQwhB6Mn3bAhlRRayhlTwkDUVJsTuaTjnhTGz4hXwmGdoWgiV9IRfFG8wAIYgkgMDcX+dBfCWdRYKX7QXdn2Ii5hjjv1JewYvvuFIAvvvR/B7RcViWCiNow1wGKS2FxZGudrFyFAIAYm1xUTCy7nhGWUs0Hl4YxsI8cEiqCrtdV/Bcg367Bm6edC3F+CKYzF2uyiQMWA2UuAxBt0sXC/Gj2LKs0aQtjGMMSgFogYDLLuSyKIyXF1Fr7HfapGJyebGrGUP2VgpEkoa07KskjhQqEbllDk3B3HWxUrnHLwz3tmEOH5eHFxYkh7nyYALt87fKrXhrASzNII42KtE8LSaW5aGTSm7AEXBddvLfYb0Y4TgwSqXxUrSyt4FiBaRdSCxZpn2K+Fn0gC2+97VJy/ECLKsd9iRY+VM/NDMX2ESc0qbka7DzIBvVZTcAWh9n+NBXVAVDNpBLxkbAuWNmuBZSenap0Ps+xKySfbopI8Io5xKyRbEBFkOxLe4P7o7gVpXCWbnE4DBYmRwWDBZSVtdnV8P0Gwu7ob9LHyNSsxTlxlL/AHbEAE9I9+hP6J6Dy6dwAAOZd7R8rjVYlikSKNFCuItSFbWVtKEut7X8SiqPO/aLhZDFFBErqHR2kYEOGD30rHa/QjxnYatrkEVW5R7P2gUCZ4WjKMGFnS+odS2objse29RWjwUWHWN8QpdNVwgDnUS1mOhSb2tuTU3XpclFmU8VYedUCQ6THcSF1X8CrZlsejam6/omrNM7w4vs7d7AIAPS6gH86BOFX5Lxm33U0hjDMulgVB0ageoOoi/c72sdjfEcpQWZV8ILdB23paipag5FmMXJUHDq5EsxTX4tIM0hQ2N7HSR0omwuVpjoZYZ9SI0dtMfhBuSL3HlZdvrsbVQcNKscZQWLK25sL+JVkPr1c0Z8Or90zHqX2+ljTnkreHzxLk02Fn1BH1Ru0aSFCA5XUoIXoSwuwXfuN7GuVzvExMpDyKrItrvIylWFhbUSACCdh5/CtB9o2I5WHA3v9oC6gbOmuLEa2X9axYC/S9+oFZg8EzLqj5hjDJFZWbZnU6V0g9wrf2T6XucxGtD7grPcTzvFq+zBBzpGlKxxIQbG7EW3UdDt8Nq0XjDHNBFGLhdTMxOohzpAC2UCxXxXJuLELsbmwp7IMKz4bEJMFkBlCFXKsCugeEgXHfod6c9p2YE4rl7ARpGgA9V5hP5qPkKWOO8lW8KM44sdgAPzPrcU3isuMq7C/wCwS31jaxH7pBqIrbVOwMiuwBJVj0ZTYg/GuzGMKqsNwqJ9Wg2kHiKE+8BsSjHrboQbEbXHnZ8L42aH/wAMXMmDfw6GAKxsHDahfdWVtit7WYm3Q1ZpFJrvfWyG+tABMhHRnX8QHc9bX6im5sGWT7YsYKlnTFwAX3jYxnERjs1gGIHUHb1eoWz+P4fXDIkmEVmUsWaMs29t9K9w1gSpFt1096OOHM2M8SmIqb7jUL3FgbXFvj86FMuztVlMDHwO0Rja9xeRS0Zv6spAPrVlgIXgkneL+pNyCCPu3ZfEluvUKf36MsZZoS6uxrGZvKP+yf8AOpSySW3C/nVTj+MsLCwSZ2RmW4IjkYEdCQVUjr9KcwfGWEey88Emw3jkW/buthXP8PUk3qr+THetxfr0roV4K9oN0K9rwV7QRUq5pUBUT8XYVL3nj22OltVvTw3qjx3tYwUewZnP6qgf4yKz+fhWePAT81GdtUcgshJWzBXTa+40k/OghmHS4+B/52rs6P0fyb+7x/Bll1e301vMPbSg/q4Sf2pLH+yB/Oqoe0bMsT/8NhWIPQrC7L5e+br/AArPVS4sqknzFz+QFV080kch0u6bA+CRlt9DtT630uHSx3zf5njncmk/0HxJiMQQ8jRwiQ2vJFGCmrYfdDUdvMVOi9jmOmN8VjI1/ZEkxt+0+ix+tZtheLMbH7mMxI+M8jD6MSKssP7SszTpjZD+0sTf4krjxsx8T/DRpmF9hOGH9bicRJ6DQi/4S351Yr7F8uupMbtpAAvK/QCwvYi/zrN4fbRma9Xgb9uDf+461ZYX27Ywf1kGHf8AZ5kf8Wei5b8m1jJOD8JhLmDDxxk2BKqNRt0uetScdkUMzFpE1Eqq7k2skgmTbzDqCD6VmGG9vb38eCUDzTEEn6NEP407/wC3YyzRwwYM6pGVdUsygAsQBYKNx8StTwGg4/KLyvKiRMzxrHeS4I0mQ3BCm99YHb3RQrh+FsWlwJIVXWxsBI50sSxW91I3J+VCufe0XHFHC4iGJg5T7pEULpYgnVIZeYtgBddJufKs3zbPcTPfn4iWUdw0rFD+6Do+gqbqjTZIM5wuFYtNiogNzErsgYKSLvpBLblRa9zYXv4iBSZ37U8AVKAzzXBH3KlE3Fjcuy3B+BrHiAvkPyqdgeHcTPblQSuDuG0lUI89bWW3zoUvsR7RnCsuHSSJDYWbEyMLj8WgWF7BRuT7oqmxfFmLlZtc8hvqOzv5XGnUSVtYbAipcns+x6//AC5N7AaZIjck7D3r1AxfC+Mibx4WdSO/KYj6qCKWxpCaTUF1ktpUAaiTZQNrX6bdh5UXZZ7M8fMLiFYxYEc6RU1X8gLn6gUMx5FiJL6IJLG43QqoNtxqawFr9L19FxP4R8B/CpyOBObgnEHCLEVBkUB9QcECW+vY3BsCSL+VQsfleOfD+LCyKxGhhdCCW8FxpY7Emjy9Q801soWMnX4mW3W6IxQj1D8uoh7Z1knDGOOJ5ckjxmIpITKWu6k2WyKbEWQqSbe73rV5uGllggEnMHJlWdTG+kEi4Gqx3BHasn4PxeMklSRlLa7rKzmWQuUuP9mr6SrtbxWAF/Oj5s0Ek0cMy6+WVtGvMKi9j41KLa103YWsy2O9q10Qc9oOTPii8dpAftCFeWiMWPLmsLPJGvRr7MT6daBcXlLJgZo4S8jviYwU5WmUCDnJqVY5HuutnF/1b1qfE3G0mGxscLYeFcEunW7KSUfddYkDaY9OpPeF7A2qpkwGDy+Mag0SDSVYO7OWJkJGyNe/la23lR4Vj23fcH+FOKWwMmKQxFg2KZgzytHHGrOVUyNpYhW7HSbn4m3PEefjGTGdV0a7XXVqs8QEbgNYalOnY2HbYVcy4fLNCFwzBEQL4iTpa2hQFjG/hBsBtaonErYVooPsTHQocaGBDjxk6tLBW6l9yN9+t6rG8ps4VEbWrp4bb9VPcdvQ+tMYabUD5jqKl4fElenwIO4I9RXTKzqwwXNYAqebp90q2mdP2T1+RuKu8pzIqxOx1E6xazK5G+pPw3CDpcE387UNxyR6tQ1QsO43X6dR8N6LMIi42FkMi88IwSVCAW2uoYHcWIB+VWiqDPsrRBNyyByBGQB1EMjiWID/ANN+YoA/C48qKcMTiYLRMV57YcnvbxjWbfAH6UMHP4o+S+JZQDAcNObXJYMWXVoBPhI62sN/Pcm4XymbBwoz2flnVeO76kBkIKqu5JV+gBPles8rqXSsZzNnMdgda/ZMQ1z78UqC5HjIDEEbXAsRfodqEYVMbFZFaM6yq8wBQ1r6h13I2PhJG/Xpc6znKFxUiy8qFgIrxSHxknYhXRgqlTqNt9j3F69weYmJYSjDlM/JlhKkcskaVeO+4XUVBXxDxCx2306fWzwn6lnhhldwV5fiNWHiLG5aJb9ibqN6sIR4R8B/CqLAsSTfYBQQB0F9Ww9NvzohRdh8K5N7u160S11SAr2mTylSpUBEy9SAblTc38PbwgHfvuCaWPii0Mzxq9gW06AzNYXsAep9Kqm4aI92T6r/ADBrn+j8Snutf4P/AMVqy7rPR6QcLk+CxbENlnLUoGEkkKR3JO6EKdYYdydvWoeZ+yLKjdmRovUYiRQPkzEflXWYYfHyO12kSMfrBFtYX3TxHvUHD8Oo1neUMWF7qpYkfttv+VO9fO8cnMJAzmvs3ytLmPHYg9wFWOQfC4QXHxb51n+b5UcPKY9WsWDK2nTqVhcErc6T1Frnp1rZp58FHNyGVnkCB2D6rBWJCk2su+k7WJ26UGcfYCGTEJJCAQYlj0R7MCrOb6d7ghhvbtVdOZ55a4LKzGbAQWnFSrPEZQIyolJh1AsvNFrgbHy8xUeHERCOQEgsQmkld1s3i33AuPWnljcbqiXfKOI6hYuPxfKrzLsE07lIQZnVS5WLxsFBALaV3tcgfOmW4cxbyKseFxBcduRICN++oAKPjYVMpq7LMGkraTKsSqN2Ks4HppXp07kUbZFwplB/rscZmA9xfulB87Ldv71XGXez3OJ4ljnmiiiAuqyLG8iG1gQIkFjYkf1n1oN4p4bnwjmIyrKRJyySu1ihk1Ei1gBa/lepNpeUZVl0J+5SAHoHIBk/tv4j9asZ5R2II9D/AJV8/ABH2RW6i4LIT633I+tWa46aPRqjxic0Ex3MlpLbkoJD4gARuKY212bGhWW5A0m+16qc146h3AfWQbWQFzfy8F7fO1Zji8bNJfUjsO3P1tpt30W0A79rU1GxcgNKL9lDhR07AG9redLth91FmN437KoW425h1OP/ALUZ/wB+rrhvjsCO0okdixNwEAAsAFtceV+/XrQDAsKkLrjBJt7ygA3tub2HzNHWUcBMwDSSoEO45BD6l7EORpF/QMPWiyCUQDjvDfiZ1+Kf8N6usmxazSCRN1HgUlSDe4L7MAbX0D901Q47D4XLcO84jUugJQyG7u/ZQxuRf9UbU77OeJlxkV9BQxyBXJIIZm8bPt5kk/OloO+HMzErhYpQ7trUulyqBtDlkLCzWVTYgFdRA3F6ZzzIw+ITlaQsMyuym4ZtOgqwceK+tZCWJvqLm9zehTh5nwMqcqWKdOXEGmh1tGhJ0hDsAxYfhvckrtuL6XgcrE8Q+0GAmS7Ok0RcqHsxisSF8Ow31e6Otq02WgvxHl02KJw4FhzEkIOpnNgWXxyNf3ipuxrjizKVSNmxYMsfMiRjGQBG3LTS1w4YXaUjw36m9GsPDOXoBCxjvcyKiMEIG/RItO27bW+tMScCYOVNBV9Ez61YSsTpRVsbsTsSpIt1BF/KgM2y3ELGS0MKSJJYKg+7KyKArEE7E6tVr9TbfvUHGtEJkWNLSMeU66NhrXnq8ehrA6hY+G5ufLe1zHhcxyPDEp1QzFo2aTRJNGHJ0KxCpfpuD5dL1RT5Wy4rTKt3d4jaNwWV3UWVtGoLuxBJ6WJAsRSnFXraI8mltQ+BHmO4qcjbXHQ7g09muA0E6ipte5U33BKkXsLm4IOw3qry2YglG/FuvofL5/xreXbOxYAA7Hb1qVhsquQVkCnsytYj8wRUYC1OQQ3IrSIsatwQ6JGwZ0lYnxEIt79NyOu3+utVHEXEUeBl5JV0Vhqi0jwAbXVf2SRsOgIqtyOd4x4RtVln+VDGJDruQjSLILkAqy3upB2cOiWbtdvOp7Pu7oO7jVRhxnG0ZA1dBsou5JIY6R0A+JAoggeJ01W2kIcggalbwtY2295fyoC/7vPBM8JmZkVhp2te6qx1dr3NtvKjDKYtgPIbVll1PS5h7FOVwXLeoAPwFz/vVd1EyuHTGD3bxH57gfIWqXUwq9rylevKZPaVIUqAbry9ImouIzFE98gfEgfkd6jejStVcSKD1APxF6HcdxdGL6Szfs7D6nf8qocfxjK3u2UfU/nt+VZfJFdtXWe8FZfiSWxGHiY2tcLpYfvx2YfWhOPgnLcLJzMO08ZHVY5tQYfvK1vjcH1pnEZgz7u5NvM7D5dBUWXNUA6n6Gl8mXpXbPYW9qQjUYZ4lIBM6FndnlYjlMutmJuLMbfP4kBbE0S+0DN1lSEIxKkmQdgAyr+E7gkaT8LUG662x5nKVhhswkjbVHI6MOjI7K3wupB7VfYP2lZlELLjZyP12En5yBjQiHrsPVAbnjzM8eVw7Y0rrB32iWyqXYsYhc3CnaxvsLUsZk5hUIsqT9OY8RDaXY3MTMCRcEgntc9yKGMhyt8ViI4UF2cm29uiljv8FJrYsg9jioAuLxHKsQ3LgDb9f9vIgBuLe6u1utTZQCsu4bilI1SBi0fM0pMgI91SjjQxU77jrutu9E0HAeYY/ltNrdULCLntaCNNlVuWQGJsBpGnt4j2or4n4QXDYUNlEKDEKwbmltUjJ4gyc2Rr+Lfa+1rixANQeGOLcYrSJJhpmY2kXlkMy3UDkFGIGnUGs48JB6g3o0UD2Y8I/wBHTRQGTml49bEKVHimCkbkk7C977kmtpiyuCKMIkUaoPw6BbbbuN6xzjLOJjiEbEqBKmHLFE06gNYlVCFZgHtcdd7EjaiXhvjbFTs0cqRO3JjnUxSXTlyg6fEF2YEC4t3vewpTyoRYuHSpASMixAIsrC/cEggH8qEcTl06SM8UrRg7lbIybDrbSoHy8utEv9JBjZxof9FmF+gNx59e1VOfB5EEcRQazZme9gg3cBdixI2ttsSbjan5LTP+LMe5RZ54y5KmGB00hbuGuXjJGpWsDaxFgR33s+GMO8QSSF8NJC6qzQo3Ls4Wx5hVCL7kFfDv32qfm3B2JnUK88cihw6qU5eki4Fioa1gTUDJeGsTg55DNoELxyldMl7sxD7obHYa97U7JJ5CiKHByc1ArRvIVUiQswddRc73DAnV4iTVuePZXJZJHQrbwhY9B33vcMe/ahKKcBVjdt4xYJclR+IW7Xs1tqu8o4TleMS7KHsV1G+oHe9gCbHa16O0/SXhcQ8khd3a53DEsWU+a79frR4cxf7Rh4ll1LZYzoLJHFpSIroAI2IJuCWB6bdKHsu4amjUOyqyN4TpJJU3tYgi/UeVHuU8KKQGKgm9/Ffbp/lTE48griJVkh1NoaVWLKVjZTbWLnffc79TTODxEME0UiCWXTHpWOMF9LtbWwB33It170e8Q8ILIbqAoA3sAN+1A+JwTxyWRjYXvoI/RLXHwt28qlc1Q1PgArMSWLSyPKVKaChZi2j3mvpufFt8KrMfgri42AN9upI6fACiZEMi83Tu3hsOgta4+Z+tR3w23TatsdaRYoYM4HSQb+drg+tqt8JiIyLh1/tCq3HZavYj61R4jLLnaxI6Wp7sQ0PCcRrFcgo4tupYf9ajYj2kShxblqOgRVLHf0/5CgSPLm7r86tsHgHR1McakkizsTpW5ChiAN9yBbvS3S0M2xrSEEg6upJNyauY+ZaFSLLK1r+YUrdfncf6vXeUZMZptIFgSSfJRe9EueKi4nBRC22o27gXSxt6kH6Vzzm7rW3XEFRNv4V1SFe1oyeUqVe0wVKlSoDP8Vn0r/j0/s7fmN/zqomkubnepeGy+WX3EZh52sv9o7fnVpDwJI4+8kCDb3PE3na/QfnXHq1txGY8acXNhCirGH1qTctYCxA6Ab9R3FZ9mHGOKm6yFB5R+H8xv+dbVx37F5sXoMM6XjV7CRSCxOmwuLge71rPB7F8bGfv42A847Ov1W/5gVtJMZyne3XA2ZPLGY5bldVhI0huSxACefU9b97URGKIymExKbKwZi4J/CFVVvq3DX1bfzqozDLJMNh0TDIWKSBmW4Bsp5m+rf3gNhvUDC5lNFi/tGLURIQUIuW06oyysFBN7iMi/r6VOt7sG1ZxjlGlpnLFipgIJsCqMJU0mw8RuiWJ3sKE6JuKeIVxLuYgdHLUMX2J0yXUgfv/AJmhmtpvXKSr0Gua6ApmI/Z5Y5phASwDTqpKMVbxXXZlII69q0z2hcSY/LsU0UTNLhnjR154aUq9ySVYEOCGHS5A9Ky/hZ0GMwTEaSk8JJAPiH2gG5tvqANtuyivpDiDP8Bzkw87RySNKsQWwco7m8atb3Sb7A70iY9wnxjmeKnCSlp4yNIVowYlJZbO4W2oLvsxN/zo7bBzbs8sD6DYHDia0R8rriCyG2x0qKH+IeLTLgcUsLYaJWd8OIlDjEqqtpLk7qwdQLiy6Qx3NqzyGCQwlI9QjBjWbm3EZZWAWMsgG128INm949r1MnNoGeYw4o49o50blyyrOsuixJjRW8RPQXiA8Q1EA1ZYXGNAhMcCxq92lkhjNtQZxYpGwZgBvv0ufWhDPMxxEE0kc0hWSYq6yH+qjRuYoCgM2lbMwAPTT3tVp7OsYA+KjlkGxSK5YtrPMnuRe47joOwPejSpRDl2cLMj8tZNIYksI4/ER+IEXYdBubEbeVEGfZlKmH14do2YMt9Z1Lp3BO19/wDI1BzPChMNJHGoF1Itvax2Ym2/Qk+dZfxHjMTJiEjfQXMSqBh3PLazyyBjqIGq7MbHpYWpy6uxeX0FlWGFlLIgbSNWkC19r2+d6Afanm8DK8ayK0gYXCsCVIRve3+W2/ioN4TzUC6TYrF8xTZoTM/LazjQihSSTsdV7CwO/nzABjMXjGdVTwuqgaiOZq5YkuTfqt9/0u1FKReYDg3DPFA+hgzxYZ2Ikci8mjXYElR1Pa1HkWXIkBi30KBov1FlVgdrdG+HShfLWP2fCWNvucHcEHcWjFhvtv8AGrPP8TMkMrKVCgAAhjqG6qfDpt+dTtpoR5HiCoKXLaJXUMdr6XIHSjGCS4oHyDFs0EbtuWGprDq1ySbDvRFgMyVtr2t2YFTf94CqlLLHa3xLAKdXSgTNMmE1xCou1x8hb/pRFmLTWPhaxGzLZh9Ab2+VcZVA0Z3sT1OkEjothv8AA1VLHiKPLuBCqKzmxDK9rD8NjpPxI/hQLjvZ/i02CBx2CuLfRrVuM0nhv/GqieSxt6X/ANfWssvtPHK1i78HYpVvy3U+QF/8N6FsyweJQn7qUkdAYHI/w19FBb/o/LavGgPx+Ln+HSo+SnWFcVZTOuLZMLBKECxkcmF2Fyis3iCm+5q5yLhfGz/ZonRholaeYMVXaPSYlZR1PcDzYnrWuR4c+Q/P+VT8EFVxtYvsfiASP4H6CnMreEVFy2KPBYdnlNm0NI/nZFLsAPQCgbJs/ONzRJSNILAIptdUW5ANu/Un1Jos45x8bYPGaSGeKCWN7dULxqdJ9SGQ/C1Z17MzfGxb9Cf8JH8xWn5QvW24CvQa8tXorRD2lSpUB5SpV7QDGIwodStytxa6mxHw8qYyzJ44FITWbm5aSR5GJ/ack/LpU0NSpAqVKlQEXG5XFMLSxo4/WUH86FuJfZRg8YpB5kROnxRve2kOq+Fww6SN2v032FGdKjQYLmv/AGc50B+y4mOXVcFZlaMgbEWK6gTcd7UJ4/2MZlCmpob/AHmg6G1+HTcSeEHw3uPP0r6mpUHt8ZYvIHjOnYurFZF6LH4QyEu1h4hqPb3TUgZVHA4WdkmVxt9lmVmRri1yAwF99rH0r63zPI8PiV0zwxyre9pEVtxcA7jrud/WhHFexbLjKssSPA6OHHKc6Lg3tofUAD5C1LkbYZkGJieWSaYsHTEYZ4+Y92sJkWUNYKrWRd/CLWrVs34RwONzAumIUmdFlQCRWRpVIBKpvc8uO+3TTfpe9TnnsCxHNeWDExSa5C5jlRoxYvrK6l1g+XQU9h+DsXBn4xBwgTClyIzBYwxIsXLjbSoup0rY+EC7neg9g7jrh98smfXy3+1s7I43ZQu7X8I0t952vfSPOqvDY2STLsxWSRn0yYZhra5J50qs3qxuLt19as/avxFhMU5bDxWfnEySOxEjHlCPSIeqLZFBvY3XpQPNA+uRQBITuWTxfr3BXb4/A0Bfw5TjMWpDBirIj63C/wBX4xH3BsTGQPgabbOHilMSRr91KRdRa4je11UEW6dLm9WuU8QNh0khcNaQRiFA5flhWe4B6kHUdqaylWw+JOMePXHFNrK2Bdld2AKi9rgOGsfK1xSMeZTnDzoXaw6dL9epP0IFBeeqP6ShOkANyybbXJMi3NvxdBfyAomwnEWGmbRhY214hy5VYwgDMBs1jYubXOm48JqNnWFs41Imrw3LIDImhrkKxF0736VM8qvgJRx3xjhLDTNI47HcFbauw3v3/OrfhzL3jlZmZTzmZVAbx3Mn4gfdvq23N67zHGQqx5SRF2A1yKliDsSuq51m4vqFh0Haucsmd5AqIWbqAu1rbliew73JsKYgkwSnlwRqrExxQrsLluWQbKF6mwAuO/wvXHGGPeKBlLXDO6KBuxszPffdgLW1X6/WpOOx8kbxLGuuYoNAKtyyD4b6rAOLEnYgEbg1d5LwTzNT4lzJK/Ui1lF7lF8vLbp6neiQ9rfgLAO8MTGQkRjRIpQ6WJVXDRu1i6nX7/Q22HerDF8PzPiJHimXQzC6hj4CFVSpG47X+dX+VYJIo1SNQqqLAD+fmaosxlw0XOaeJ7qSzMoN2UynRbSQe4+XpV9/x8xfSw+TLU3/AE5/eCXCRaUVb3sLX86dC1TcO8Rw4kaYgV0KraSOiksq79Pwn6Vck0S75ZdTp5dPK45TVMY8gRsTsALk+Xr8KH1xYLJfsSPyIIoV9onHyujQQNdTszD8XoP1f40/gMz5kMEx6SrG5/VkW3MHzAP0rHqX2vHHU5FjRDqOteRgNtSQ+RrpdJO+x9KyJJjVB1J+e1LHeHQwHSRB9SF/nUqIBlsRcefnUeaAqpuboLMCfwlSGF/pWuuEO8XlqSLICiMJQNYbYPawuxG52UD5Co+U8MwYc6kijVz3VALdehNz363+nSrHDMCtx3p2tYl7SpUqZFSpUqYK1KvKVAM3rtTSpVnDOV7SpVoRUqVKgFXlKlSDzvTQc6rV7SpVU9nRUWRjelSoqWX+0/IMOQZDCmsvu2nc6hufifOgLB4RFOkKoXQDawtcqpJpUqXpSpzZAMRh7d9F/wD8pH8BRLmkxjwkkibMASDYbFWRl2O2xpUqRrj2aYBHgw07KDM8pDSH3iPvBYHsNz0rzPhqla+/ff4gb+e1KlRPJ+lBxDl0ccCuihWJsSL+vbpWg+z7KITCt41N8MsxuLhnu27A+8Nhsdh5UqVVCqiyHNZZccjSOWLxvqJtvbTa3kB5C1abgtvy/jSpUGu4htWWY/GyLPiAsjgPJZgGaxvIAe+2221KlUdR1/RTeV/kKOBcKqO+kWvBETuepea/WmPazj5I8IgRiokl0Pb8S6HbTfyuBSpUf+T+ptv1Nt/L9GLTG7C9aDw4L5cQeisbenQ0qVZ9TwzojyHFM1rm+wNEE6DalSqMfDLqeUjAuQbUNZzmUnNK6zp1Hbt4QWG3xApUqM7e2Fh5FeU/1Y+u/wAKm0qVdOPhlfJUhSpVRPa8pUqAVKlSp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Y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4156" y="2123728"/>
            <a:ext cx="2952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5392490" y="6732240"/>
            <a:ext cx="4536504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CLASS TECHNOLOGY CENTER</a:t>
            </a:r>
            <a:endParaRPr lang="es-PY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464498" y="3779912"/>
            <a:ext cx="4536504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CLASS TECHNOLOGY TRAINING CENTER</a:t>
            </a:r>
            <a:endParaRPr lang="es-PY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6506" y="1259632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10505058" y="3089089"/>
            <a:ext cx="4536504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ZONE FOR MULTINATIONAL AUTOPARTS, TECHNOLOGY AND FINANCING SERVICES  FOR MERCOSUR</a:t>
            </a:r>
            <a:endParaRPr lang="es-PY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30310" y="870992"/>
            <a:ext cx="19431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>
            <a:lum bright="1000" contrast="-5000"/>
          </a:blip>
          <a:srcRect/>
          <a:stretch>
            <a:fillRect/>
          </a:stretch>
        </p:blipFill>
        <p:spPr bwMode="auto">
          <a:xfrm>
            <a:off x="11081122" y="1763688"/>
            <a:ext cx="3409950" cy="1295400"/>
          </a:xfrm>
          <a:prstGeom prst="rect">
            <a:avLst/>
          </a:prstGeom>
          <a:blipFill dpi="0" rotWithShape="1">
            <a:blip r:embed="rId9" cstate="print">
              <a:alphaModFix amt="33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585178" y="4355976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10657458" y="6113425"/>
            <a:ext cx="4536504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PARKS INTEGRATED TO PRODUCTIVE VALUE ADDED CHAINS WITHIN MERCOSUR</a:t>
            </a:r>
            <a:endParaRPr lang="es-PY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601402" y="4211960"/>
            <a:ext cx="1800200" cy="119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Flecha derecha"/>
          <p:cNvSpPr/>
          <p:nvPr/>
        </p:nvSpPr>
        <p:spPr>
          <a:xfrm>
            <a:off x="10001002" y="2195736"/>
            <a:ext cx="432048" cy="34563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2" name="21 Flecha derecha"/>
          <p:cNvSpPr/>
          <p:nvPr/>
        </p:nvSpPr>
        <p:spPr>
          <a:xfrm>
            <a:off x="4816426" y="2267744"/>
            <a:ext cx="432048" cy="34563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2090" y="3203848"/>
            <a:ext cx="2178943" cy="163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2090" y="5292080"/>
            <a:ext cx="2160240" cy="164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35402" y="1115616"/>
            <a:ext cx="236094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CuadroTexto"/>
          <p:cNvSpPr txBox="1"/>
          <p:nvPr/>
        </p:nvSpPr>
        <p:spPr>
          <a:xfrm>
            <a:off x="639962" y="2771800"/>
            <a:ext cx="453650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 </a:t>
            </a:r>
            <a:r>
              <a:rPr lang="es-PY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es-PY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711970" y="4860032"/>
            <a:ext cx="453650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</a:t>
            </a:r>
            <a:r>
              <a:rPr lang="es-PY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Y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vending</a:t>
            </a:r>
            <a:endParaRPr lang="es-PY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567954" y="6948264"/>
            <a:ext cx="453650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es-PY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Y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  <a:r>
              <a:rPr lang="es-PY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PY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es-PY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Y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</a:t>
            </a:r>
            <a:endParaRPr lang="es-PY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680522" y="4381761"/>
            <a:ext cx="3888432" cy="5502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3200" b="1" i="1" dirty="0" err="1" smtClean="0">
                <a:solidFill>
                  <a:srgbClr val="C00000"/>
                </a:solidFill>
              </a:rPr>
              <a:t>Silicon</a:t>
            </a:r>
            <a:r>
              <a:rPr lang="es-PY" sz="3200" b="1" i="1" dirty="0" smtClean="0">
                <a:solidFill>
                  <a:srgbClr val="C00000"/>
                </a:solidFill>
              </a:rPr>
              <a:t> </a:t>
            </a:r>
            <a:r>
              <a:rPr lang="es-PY" sz="3200" b="1" i="1" dirty="0" err="1" smtClean="0">
                <a:solidFill>
                  <a:srgbClr val="C00000"/>
                </a:solidFill>
              </a:rPr>
              <a:t>Border</a:t>
            </a:r>
            <a:endParaRPr lang="es-PY" sz="1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94225" y="323528"/>
            <a:ext cx="7070725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666666"/>
                </a:solidFill>
              </a:rPr>
              <a:t>Business Opportunities</a:t>
            </a:r>
            <a:endParaRPr lang="en-US" sz="4800" dirty="0">
              <a:solidFill>
                <a:srgbClr val="666666"/>
              </a:solidFill>
            </a:endParaRPr>
          </a:p>
        </p:txBody>
      </p:sp>
      <p:sp>
        <p:nvSpPr>
          <p:cNvPr id="17413" name="8 Marcador de contenido"/>
          <p:cNvSpPr>
            <a:spLocks noGrp="1"/>
          </p:cNvSpPr>
          <p:nvPr>
            <p:ph idx="1"/>
          </p:nvPr>
        </p:nvSpPr>
        <p:spPr>
          <a:xfrm>
            <a:off x="812800" y="1259632"/>
            <a:ext cx="14611350" cy="6408712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s-ES" sz="3600" dirty="0" smtClean="0">
                <a:solidFill>
                  <a:schemeClr val="tx1"/>
                </a:solidFill>
              </a:rPr>
              <a:t>Labor </a:t>
            </a:r>
            <a:r>
              <a:rPr lang="es-ES" sz="3600" dirty="0" err="1" smtClean="0">
                <a:solidFill>
                  <a:schemeClr val="tx1"/>
                </a:solidFill>
              </a:rPr>
              <a:t>Intensive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companies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taking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advantage</a:t>
            </a:r>
            <a:r>
              <a:rPr lang="es-ES" sz="3600" dirty="0" smtClean="0">
                <a:solidFill>
                  <a:schemeClr val="tx1"/>
                </a:solidFill>
              </a:rPr>
              <a:t> of </a:t>
            </a:r>
            <a:r>
              <a:rPr lang="es-ES" sz="3600" dirty="0" err="1" smtClean="0">
                <a:solidFill>
                  <a:schemeClr val="tx1"/>
                </a:solidFill>
              </a:rPr>
              <a:t>the</a:t>
            </a:r>
            <a:r>
              <a:rPr lang="es-ES" sz="3600" dirty="0" smtClean="0">
                <a:solidFill>
                  <a:schemeClr val="tx1"/>
                </a:solidFill>
              </a:rPr>
              <a:t> Free </a:t>
            </a:r>
            <a:r>
              <a:rPr lang="es-ES" sz="3600" dirty="0" err="1" smtClean="0">
                <a:solidFill>
                  <a:schemeClr val="tx1"/>
                </a:solidFill>
              </a:rPr>
              <a:t>Trade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Zone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for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installing</a:t>
            </a:r>
            <a:r>
              <a:rPr lang="es-ES" sz="3600" dirty="0" smtClean="0">
                <a:solidFill>
                  <a:schemeClr val="tx1"/>
                </a:solidFill>
              </a:rPr>
              <a:t> industrial </a:t>
            </a:r>
            <a:r>
              <a:rPr lang="es-ES" sz="3600" dirty="0" err="1" smtClean="0">
                <a:solidFill>
                  <a:schemeClr val="tx1"/>
                </a:solidFill>
              </a:rPr>
              <a:t>platforms</a:t>
            </a:r>
            <a:r>
              <a:rPr lang="es-ES" sz="3600" dirty="0" smtClean="0">
                <a:solidFill>
                  <a:schemeClr val="tx1"/>
                </a:solidFill>
              </a:rPr>
              <a:t>.</a:t>
            </a:r>
            <a:r>
              <a:rPr lang="es-ES" sz="3600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ES" sz="3600" dirty="0" err="1" smtClean="0">
                <a:solidFill>
                  <a:schemeClr val="tx1"/>
                </a:solidFill>
              </a:rPr>
              <a:t>The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implementation</a:t>
            </a:r>
            <a:r>
              <a:rPr lang="es-ES" sz="3600" dirty="0" smtClean="0">
                <a:solidFill>
                  <a:schemeClr val="tx1"/>
                </a:solidFill>
              </a:rPr>
              <a:t> of </a:t>
            </a:r>
            <a:r>
              <a:rPr lang="es-ES" sz="3600" dirty="0" err="1" smtClean="0">
                <a:solidFill>
                  <a:schemeClr val="tx1"/>
                </a:solidFill>
              </a:rPr>
              <a:t>the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High</a:t>
            </a:r>
            <a:r>
              <a:rPr lang="es-ES" sz="3600" dirty="0" smtClean="0">
                <a:solidFill>
                  <a:schemeClr val="tx1"/>
                </a:solidFill>
              </a:rPr>
              <a:t> – </a:t>
            </a:r>
            <a:r>
              <a:rPr lang="es-ES" sz="3600" dirty="0" err="1" smtClean="0">
                <a:solidFill>
                  <a:schemeClr val="tx1"/>
                </a:solidFill>
              </a:rPr>
              <a:t>Tech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Assembly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Act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providing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advantages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for</a:t>
            </a:r>
            <a:r>
              <a:rPr lang="es-ES" sz="3600" dirty="0" smtClean="0">
                <a:solidFill>
                  <a:schemeClr val="tx1"/>
                </a:solidFill>
              </a:rPr>
              <a:t> Labor </a:t>
            </a:r>
            <a:r>
              <a:rPr lang="es-ES" sz="3600" dirty="0" err="1" smtClean="0">
                <a:solidFill>
                  <a:schemeClr val="tx1"/>
                </a:solidFill>
              </a:rPr>
              <a:t>Intensive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Companies</a:t>
            </a:r>
            <a:r>
              <a:rPr lang="es-ES" sz="3600" dirty="0" smtClean="0">
                <a:solidFill>
                  <a:schemeClr val="tx1"/>
                </a:solidFill>
              </a:rPr>
              <a:t>.</a:t>
            </a:r>
            <a:endParaRPr lang="es-ES" sz="3600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s-ES" sz="3600" dirty="0" err="1" smtClean="0">
                <a:solidFill>
                  <a:schemeClr val="tx1"/>
                </a:solidFill>
              </a:rPr>
              <a:t>Preferential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access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to</a:t>
            </a:r>
            <a:r>
              <a:rPr lang="es-ES" sz="3600" dirty="0" smtClean="0">
                <a:solidFill>
                  <a:schemeClr val="tx1"/>
                </a:solidFill>
              </a:rPr>
              <a:t> MERCOSUR </a:t>
            </a:r>
            <a:r>
              <a:rPr lang="es-ES" sz="3600" dirty="0" err="1" smtClean="0">
                <a:solidFill>
                  <a:schemeClr val="tx1"/>
                </a:solidFill>
              </a:rPr>
              <a:t>through</a:t>
            </a:r>
            <a:r>
              <a:rPr lang="es-ES" sz="3600" dirty="0" smtClean="0">
                <a:solidFill>
                  <a:schemeClr val="tx1"/>
                </a:solidFill>
              </a:rPr>
              <a:t> a </a:t>
            </a:r>
            <a:r>
              <a:rPr lang="es-ES" sz="3600" dirty="0" err="1" smtClean="0">
                <a:solidFill>
                  <a:schemeClr val="tx1"/>
                </a:solidFill>
              </a:rPr>
              <a:t>List</a:t>
            </a:r>
            <a:r>
              <a:rPr lang="es-ES" sz="3600" dirty="0" smtClean="0">
                <a:solidFill>
                  <a:schemeClr val="tx1"/>
                </a:solidFill>
              </a:rPr>
              <a:t> of </a:t>
            </a:r>
            <a:r>
              <a:rPr lang="es-ES" sz="3600" dirty="0" err="1" smtClean="0">
                <a:solidFill>
                  <a:schemeClr val="tx1"/>
                </a:solidFill>
              </a:rPr>
              <a:t>Exemption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for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goods</a:t>
            </a:r>
            <a:r>
              <a:rPr lang="es-ES" sz="3600" dirty="0" smtClean="0">
                <a:solidFill>
                  <a:schemeClr val="tx1"/>
                </a:solidFill>
              </a:rPr>
              <a:t>, as a driver </a:t>
            </a:r>
            <a:r>
              <a:rPr lang="es-ES" sz="3600" dirty="0" err="1" smtClean="0">
                <a:solidFill>
                  <a:schemeClr val="tx1"/>
                </a:solidFill>
              </a:rPr>
              <a:t>to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increase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the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competitivess</a:t>
            </a:r>
            <a:r>
              <a:rPr lang="es-ES" sz="3600" dirty="0" smtClean="0">
                <a:solidFill>
                  <a:schemeClr val="tx1"/>
                </a:solidFill>
              </a:rPr>
              <a:t> of </a:t>
            </a:r>
            <a:r>
              <a:rPr lang="es-ES" sz="3600" dirty="0" err="1" smtClean="0">
                <a:solidFill>
                  <a:schemeClr val="tx1"/>
                </a:solidFill>
              </a:rPr>
              <a:t>the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industry</a:t>
            </a:r>
            <a:r>
              <a:rPr lang="es-ES" sz="3600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ES" sz="3600" dirty="0" err="1" smtClean="0">
                <a:solidFill>
                  <a:schemeClr val="tx1"/>
                </a:solidFill>
              </a:rPr>
              <a:t>Focus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on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Productive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Chain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Integration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with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Brazilian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companies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to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take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advantage</a:t>
            </a:r>
            <a:r>
              <a:rPr lang="es-ES" sz="3600" dirty="0" smtClean="0">
                <a:solidFill>
                  <a:schemeClr val="tx1"/>
                </a:solidFill>
              </a:rPr>
              <a:t> of </a:t>
            </a:r>
            <a:r>
              <a:rPr lang="es-ES" sz="3600" dirty="0" err="1" smtClean="0">
                <a:solidFill>
                  <a:schemeClr val="tx1"/>
                </a:solidFill>
              </a:rPr>
              <a:t>existing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markets</a:t>
            </a:r>
            <a:r>
              <a:rPr lang="es-ES" sz="3600" dirty="0" smtClean="0">
                <a:solidFill>
                  <a:schemeClr val="tx1"/>
                </a:solidFill>
              </a:rPr>
              <a:t>. </a:t>
            </a:r>
            <a:endParaRPr lang="es-ES" sz="3600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s-ES" sz="3600" dirty="0" smtClean="0">
                <a:solidFill>
                  <a:schemeClr val="tx1"/>
                </a:solidFill>
              </a:rPr>
              <a:t>Industrial </a:t>
            </a:r>
            <a:r>
              <a:rPr lang="es-ES" sz="3600" dirty="0" err="1" smtClean="0">
                <a:solidFill>
                  <a:schemeClr val="tx1"/>
                </a:solidFill>
              </a:rPr>
              <a:t>Parks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promoting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the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instalation</a:t>
            </a:r>
            <a:r>
              <a:rPr lang="es-ES" sz="3600" dirty="0" smtClean="0">
                <a:solidFill>
                  <a:schemeClr val="tx1"/>
                </a:solidFill>
              </a:rPr>
              <a:t> of </a:t>
            </a:r>
            <a:r>
              <a:rPr lang="es-ES" sz="3600" dirty="0" err="1" smtClean="0">
                <a:solidFill>
                  <a:schemeClr val="tx1"/>
                </a:solidFill>
              </a:rPr>
              <a:t>Food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Service</a:t>
            </a:r>
            <a:r>
              <a:rPr lang="es-ES" sz="3600" dirty="0" smtClean="0">
                <a:solidFill>
                  <a:schemeClr val="tx1"/>
                </a:solidFill>
              </a:rPr>
              <a:t>, </a:t>
            </a:r>
            <a:r>
              <a:rPr lang="es-ES" sz="3600" dirty="0" err="1" smtClean="0">
                <a:solidFill>
                  <a:schemeClr val="tx1"/>
                </a:solidFill>
              </a:rPr>
              <a:t>Financing</a:t>
            </a:r>
            <a:r>
              <a:rPr lang="es-ES" sz="3600" dirty="0" smtClean="0">
                <a:solidFill>
                  <a:schemeClr val="tx1"/>
                </a:solidFill>
              </a:rPr>
              <a:t> and </a:t>
            </a:r>
            <a:r>
              <a:rPr lang="es-ES" sz="3600" dirty="0" err="1" smtClean="0">
                <a:solidFill>
                  <a:schemeClr val="tx1"/>
                </a:solidFill>
              </a:rPr>
              <a:t>Logistics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companies</a:t>
            </a:r>
            <a:r>
              <a:rPr lang="es-ES" sz="3600" dirty="0" smtClean="0">
                <a:solidFill>
                  <a:schemeClr val="tx1"/>
                </a:solidFill>
              </a:rPr>
              <a:t>.</a:t>
            </a:r>
            <a:endParaRPr lang="es-ES" sz="3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441450" y="3054549"/>
            <a:ext cx="7213600" cy="94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6000" b="1" dirty="0" smtClean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OPPINION OF INTN´L COMPANIES</a:t>
            </a:r>
            <a:endParaRPr lang="en-US" sz="6000" b="1" dirty="0">
              <a:solidFill>
                <a:srgbClr val="66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4 Imagen" descr="20121213_23054_50c9b8ce1f94f_59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755650"/>
            <a:ext cx="28336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36513" y="684213"/>
            <a:ext cx="2811462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5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3638" y="3059113"/>
            <a:ext cx="2928937" cy="95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6" name="Picture 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169900" y="5238750"/>
            <a:ext cx="1584325" cy="170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4095750" y="684213"/>
            <a:ext cx="8713788" cy="1057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PY" sz="2400" b="1" i="1" dirty="0">
                <a:solidFill>
                  <a:schemeClr val="tx1"/>
                </a:solidFill>
                <a:latin typeface="+mj-lt"/>
              </a:rPr>
              <a:t>“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Paraguay </a:t>
            </a:r>
            <a:r>
              <a:rPr lang="en-US" sz="2800" b="1" i="1" dirty="0" smtClean="0">
                <a:solidFill>
                  <a:schemeClr val="tx1"/>
                </a:solidFill>
                <a:latin typeface="+mj-lt"/>
              </a:rPr>
              <a:t>has</a:t>
            </a:r>
            <a:r>
              <a:rPr lang="en-US" sz="2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major </a:t>
            </a:r>
            <a:r>
              <a:rPr lang="en-US" sz="2800" b="1" i="1" dirty="0" smtClean="0">
                <a:solidFill>
                  <a:schemeClr val="tx1"/>
                </a:solidFill>
                <a:latin typeface="+mj-lt"/>
              </a:rPr>
              <a:t>advantages </a:t>
            </a:r>
            <a:r>
              <a:rPr lang="en-US" sz="2800" b="1" i="1" dirty="0" smtClean="0">
                <a:solidFill>
                  <a:schemeClr val="tx1"/>
                </a:solidFill>
                <a:latin typeface="+mj-lt"/>
              </a:rPr>
              <a:t>for </a:t>
            </a:r>
            <a:r>
              <a:rPr lang="en-US" sz="2800" b="1" i="1" dirty="0" smtClean="0">
                <a:solidFill>
                  <a:schemeClr val="tx1"/>
                </a:solidFill>
                <a:latin typeface="+mj-lt"/>
              </a:rPr>
              <a:t>investments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and logistics. The triple border region of extraordinary is an </a:t>
            </a:r>
            <a:r>
              <a:rPr lang="en-US" sz="2800" b="1" i="1" dirty="0" err="1" smtClean="0">
                <a:solidFill>
                  <a:schemeClr val="tx1"/>
                </a:solidFill>
                <a:latin typeface="+mj-lt"/>
              </a:rPr>
              <a:t>excelent</a:t>
            </a:r>
            <a:r>
              <a:rPr lang="en-US" sz="2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platform for exports and imports ¨</a:t>
            </a:r>
            <a:endParaRPr lang="es-PY" sz="2800" b="1" i="1" dirty="0">
              <a:solidFill>
                <a:schemeClr val="tx1"/>
              </a:solidFill>
              <a:latin typeface="+mj-lt"/>
            </a:endParaRPr>
          </a:p>
          <a:p>
            <a:pPr algn="r">
              <a:defRPr/>
            </a:pPr>
            <a:r>
              <a:rPr lang="es-PY" sz="2000" i="1" dirty="0">
                <a:solidFill>
                  <a:schemeClr val="tx1"/>
                </a:solidFill>
              </a:rPr>
              <a:t>(Ignacio Ibarra – </a:t>
            </a:r>
            <a:r>
              <a:rPr lang="es-PY" sz="2000" i="1" dirty="0" err="1" smtClean="0">
                <a:solidFill>
                  <a:schemeClr val="tx1"/>
                </a:solidFill>
              </a:rPr>
              <a:t>President</a:t>
            </a:r>
            <a:r>
              <a:rPr lang="es-PY" sz="2000" i="1" dirty="0" smtClean="0">
                <a:solidFill>
                  <a:schemeClr val="tx1"/>
                </a:solidFill>
              </a:rPr>
              <a:t> of </a:t>
            </a:r>
            <a:r>
              <a:rPr lang="es-PY" sz="2000" i="1" dirty="0" err="1">
                <a:solidFill>
                  <a:schemeClr val="tx1"/>
                </a:solidFill>
              </a:rPr>
              <a:t>Fujikura</a:t>
            </a:r>
            <a:r>
              <a:rPr lang="es-PY" sz="2000" i="1" dirty="0">
                <a:solidFill>
                  <a:schemeClr val="tx1"/>
                </a:solidFill>
              </a:rPr>
              <a:t> </a:t>
            </a:r>
            <a:r>
              <a:rPr lang="es-PY" sz="2000" i="1" dirty="0" err="1">
                <a:solidFill>
                  <a:schemeClr val="tx1"/>
                </a:solidFill>
              </a:rPr>
              <a:t>Automotive</a:t>
            </a:r>
            <a:r>
              <a:rPr lang="es-PY" sz="2000" i="1" dirty="0">
                <a:solidFill>
                  <a:schemeClr val="tx1"/>
                </a:solidFill>
              </a:rPr>
              <a:t> Paraguay)</a:t>
            </a:r>
          </a:p>
        </p:txBody>
      </p:sp>
      <p:pic>
        <p:nvPicPr>
          <p:cNvPr id="11" name="10 Imagen" descr="margarita-louis-dreyfus-presidenta-de-louis-dreyfus-y-accionista-mayoritaria-de-louis-dreyfus-commodities-destaco-las-oportunidades-de-la-agr_595_400_163589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0125" y="2771775"/>
            <a:ext cx="28717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3952875" y="2700338"/>
            <a:ext cx="8351838" cy="1366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PY" sz="2400" b="1" i="1" dirty="0">
                <a:solidFill>
                  <a:schemeClr val="tx1"/>
                </a:solidFill>
              </a:rPr>
              <a:t>¨</a:t>
            </a:r>
            <a:r>
              <a:rPr lang="en-US" sz="2800" b="1" i="1" dirty="0">
                <a:solidFill>
                  <a:schemeClr val="tx1"/>
                </a:solidFill>
              </a:rPr>
              <a:t> Our group </a:t>
            </a:r>
            <a:r>
              <a:rPr lang="en-US" sz="2800" b="1" i="1" dirty="0" smtClean="0">
                <a:solidFill>
                  <a:schemeClr val="tx1"/>
                </a:solidFill>
              </a:rPr>
              <a:t>in making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</a:rPr>
              <a:t>significant investments in Paraguay, and </a:t>
            </a:r>
            <a:r>
              <a:rPr lang="en-US" sz="2800" b="1" i="1" dirty="0" smtClean="0">
                <a:solidFill>
                  <a:schemeClr val="tx1"/>
                </a:solidFill>
              </a:rPr>
              <a:t>will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</a:rPr>
              <a:t>increasing the production of seeds and grains. We believe the future of the country is promising </a:t>
            </a:r>
            <a:endParaRPr lang="es-PY" sz="2800" b="1" i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s-PY" sz="2000" i="1" dirty="0">
                <a:solidFill>
                  <a:schemeClr val="tx1"/>
                </a:solidFill>
              </a:rPr>
              <a:t>(Margarita Louis </a:t>
            </a:r>
            <a:r>
              <a:rPr lang="es-PY" sz="2000" i="1" dirty="0" err="1">
                <a:solidFill>
                  <a:schemeClr val="tx1"/>
                </a:solidFill>
              </a:rPr>
              <a:t>Dreyfus</a:t>
            </a:r>
            <a:r>
              <a:rPr lang="es-PY" sz="2000" i="1" dirty="0">
                <a:solidFill>
                  <a:schemeClr val="tx1"/>
                </a:solidFill>
              </a:rPr>
              <a:t> – </a:t>
            </a:r>
            <a:r>
              <a:rPr lang="es-PY" sz="2000" i="1" dirty="0" err="1" smtClean="0">
                <a:solidFill>
                  <a:schemeClr val="tx1"/>
                </a:solidFill>
              </a:rPr>
              <a:t>President</a:t>
            </a:r>
            <a:r>
              <a:rPr lang="es-PY" sz="2000" i="1" dirty="0" smtClean="0">
                <a:solidFill>
                  <a:schemeClr val="tx1"/>
                </a:solidFill>
              </a:rPr>
              <a:t> of </a:t>
            </a:r>
            <a:r>
              <a:rPr lang="es-PY" sz="2000" i="1" dirty="0">
                <a:solidFill>
                  <a:schemeClr val="tx1"/>
                </a:solidFill>
              </a:rPr>
              <a:t>Louis </a:t>
            </a:r>
            <a:r>
              <a:rPr lang="es-PY" sz="2000" i="1" dirty="0" err="1">
                <a:solidFill>
                  <a:schemeClr val="tx1"/>
                </a:solidFill>
              </a:rPr>
              <a:t>Dreyfus</a:t>
            </a:r>
            <a:r>
              <a:rPr lang="es-PY" sz="2000" i="1" dirty="0">
                <a:solidFill>
                  <a:schemeClr val="tx1"/>
                </a:solidFill>
              </a:rPr>
              <a:t> </a:t>
            </a:r>
            <a:r>
              <a:rPr lang="es-PY" sz="2000" i="1" dirty="0" err="1">
                <a:solidFill>
                  <a:schemeClr val="tx1"/>
                </a:solidFill>
              </a:rPr>
              <a:t>Commodities</a:t>
            </a:r>
            <a:r>
              <a:rPr lang="es-PY" sz="2000" i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3" name="12 Imagen" descr="ADM-appoints-Juan-Luciano-in-newly-created-EVP-and-COO-role_dnm_gallery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0125" y="4859338"/>
            <a:ext cx="28797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4024313" y="5529808"/>
            <a:ext cx="835342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b="1" i="1" dirty="0" smtClean="0">
                <a:solidFill>
                  <a:schemeClr val="tx1"/>
                </a:solidFill>
                <a:latin typeface="+mj-lt"/>
              </a:rPr>
              <a:t>“The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strategically location of our complex in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</a:rPr>
              <a:t>Villeta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 allows a complete integration of our logistics </a:t>
            </a:r>
          </a:p>
          <a:p>
            <a:pPr algn="r">
              <a:defRPr/>
            </a:pPr>
            <a:r>
              <a:rPr lang="en-US" sz="2000" i="1" dirty="0">
                <a:solidFill>
                  <a:schemeClr val="tx1"/>
                </a:solidFill>
                <a:latin typeface="+mj-lt"/>
              </a:rPr>
              <a:t>(Juan </a:t>
            </a:r>
            <a:r>
              <a:rPr lang="en-US" sz="2000" i="1" dirty="0" err="1">
                <a:solidFill>
                  <a:schemeClr val="tx1"/>
                </a:solidFill>
                <a:latin typeface="+mj-lt"/>
              </a:rPr>
              <a:t>Luciano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 – CEO - ADM)</a:t>
            </a:r>
            <a:endParaRPr lang="es-PY" sz="2000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32" name="14 Imagen" descr="photo 1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9400" y="755650"/>
            <a:ext cx="846138" cy="61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33" name="15 Imagen" descr="photo 4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9400" y="2771775"/>
            <a:ext cx="865188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34" name="16 Imagen" descr="photo 3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9400" y="4859338"/>
            <a:ext cx="8858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1403350"/>
            <a:ext cx="3036888" cy="1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4600575" y="1259632"/>
            <a:ext cx="957580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PY" sz="3600" b="1" i="1" dirty="0">
                <a:solidFill>
                  <a:schemeClr val="tx1"/>
                </a:solidFill>
              </a:rPr>
              <a:t>¨</a:t>
            </a:r>
            <a:r>
              <a:rPr lang="en-US" sz="3600" b="1" i="1" dirty="0">
                <a:solidFill>
                  <a:schemeClr val="tx1"/>
                </a:solidFill>
              </a:rPr>
              <a:t> We are very pleased with the results, we have found 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>
                <a:solidFill>
                  <a:schemeClr val="tx1"/>
                </a:solidFill>
              </a:rPr>
              <a:t>full cooperation of the Government of Paraguay. We estimate an annual production of 100 barges </a:t>
            </a:r>
            <a:r>
              <a:rPr lang="es-PY" sz="3600" b="1" i="1" dirty="0">
                <a:solidFill>
                  <a:schemeClr val="tx1"/>
                </a:solidFill>
              </a:rPr>
              <a:t>¨</a:t>
            </a:r>
          </a:p>
          <a:p>
            <a:pPr algn="r">
              <a:defRPr/>
            </a:pPr>
            <a:r>
              <a:rPr lang="es-PY" sz="2400" i="1" dirty="0">
                <a:solidFill>
                  <a:schemeClr val="tx1"/>
                </a:solidFill>
              </a:rPr>
              <a:t>(</a:t>
            </a:r>
            <a:r>
              <a:rPr lang="es-PY" sz="2400" i="1" dirty="0" err="1">
                <a:solidFill>
                  <a:schemeClr val="tx1"/>
                </a:solidFill>
              </a:rPr>
              <a:t>Nobuaki</a:t>
            </a:r>
            <a:r>
              <a:rPr lang="es-PY" sz="2400" i="1" dirty="0">
                <a:solidFill>
                  <a:schemeClr val="tx1"/>
                </a:solidFill>
              </a:rPr>
              <a:t> </a:t>
            </a:r>
            <a:r>
              <a:rPr lang="es-PY" sz="2400" i="1" dirty="0" err="1">
                <a:solidFill>
                  <a:schemeClr val="tx1"/>
                </a:solidFill>
              </a:rPr>
              <a:t>Fujii</a:t>
            </a:r>
            <a:r>
              <a:rPr lang="es-PY" sz="2400" i="1" dirty="0">
                <a:solidFill>
                  <a:schemeClr val="tx1"/>
                </a:solidFill>
              </a:rPr>
              <a:t> – </a:t>
            </a:r>
            <a:r>
              <a:rPr lang="es-PY" sz="2400" i="1" dirty="0" err="1" smtClean="0">
                <a:solidFill>
                  <a:schemeClr val="tx1"/>
                </a:solidFill>
              </a:rPr>
              <a:t>President</a:t>
            </a:r>
            <a:r>
              <a:rPr lang="es-PY" sz="2400" i="1" dirty="0" smtClean="0">
                <a:solidFill>
                  <a:schemeClr val="tx1"/>
                </a:solidFill>
              </a:rPr>
              <a:t> of </a:t>
            </a:r>
            <a:r>
              <a:rPr lang="es-PY" sz="2400" i="1" dirty="0" err="1">
                <a:solidFill>
                  <a:schemeClr val="tx1"/>
                </a:solidFill>
              </a:rPr>
              <a:t>Tsuneishi</a:t>
            </a:r>
            <a:r>
              <a:rPr lang="es-PY" sz="2400" i="1" dirty="0">
                <a:solidFill>
                  <a:schemeClr val="tx1"/>
                </a:solidFill>
              </a:rPr>
              <a:t> Paraguay)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600575" y="4211638"/>
            <a:ext cx="10009188" cy="1224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PY" sz="3600" b="1" i="1" dirty="0">
                <a:solidFill>
                  <a:schemeClr val="tx1"/>
                </a:solidFill>
                <a:latin typeface="+mj-lt"/>
              </a:rPr>
              <a:t>¨</a:t>
            </a:r>
            <a:r>
              <a:rPr lang="en-US" sz="3600" b="1" i="1" dirty="0">
                <a:solidFill>
                  <a:schemeClr val="tx1"/>
                </a:solidFill>
                <a:latin typeface="+mj-lt"/>
              </a:rPr>
              <a:t> In Paraguay we found the perfect conditions for investments, in terms of workforce and costs, specifically in the shipping industry¨</a:t>
            </a:r>
            <a:endParaRPr lang="es-PY" sz="3600" b="1" i="1" dirty="0">
              <a:solidFill>
                <a:schemeClr val="tx1"/>
              </a:solidFill>
              <a:latin typeface="+mj-lt"/>
            </a:endParaRPr>
          </a:p>
          <a:p>
            <a:pPr algn="r">
              <a:defRPr/>
            </a:pPr>
            <a:r>
              <a:rPr lang="es-PY" sz="2400" i="1" dirty="0">
                <a:solidFill>
                  <a:schemeClr val="tx1"/>
                </a:solidFill>
              </a:rPr>
              <a:t>(</a:t>
            </a:r>
            <a:r>
              <a:rPr lang="es-PY" sz="2400" i="1" dirty="0" err="1">
                <a:solidFill>
                  <a:schemeClr val="tx1"/>
                </a:solidFill>
              </a:rPr>
              <a:t>Jens</a:t>
            </a:r>
            <a:r>
              <a:rPr lang="es-PY" sz="2400" i="1" dirty="0">
                <a:solidFill>
                  <a:schemeClr val="tx1"/>
                </a:solidFill>
              </a:rPr>
              <a:t> </a:t>
            </a:r>
            <a:r>
              <a:rPr lang="es-PY" sz="2400" i="1" dirty="0" err="1">
                <a:solidFill>
                  <a:schemeClr val="tx1"/>
                </a:solidFill>
              </a:rPr>
              <a:t>Keiner</a:t>
            </a:r>
            <a:r>
              <a:rPr lang="es-PY" sz="2400" i="1" dirty="0">
                <a:solidFill>
                  <a:schemeClr val="tx1"/>
                </a:solidFill>
              </a:rPr>
              <a:t> – Imperial </a:t>
            </a:r>
            <a:r>
              <a:rPr lang="es-PY" sz="2400" i="1" dirty="0" err="1">
                <a:solidFill>
                  <a:schemeClr val="tx1"/>
                </a:solidFill>
              </a:rPr>
              <a:t>Shipping</a:t>
            </a:r>
            <a:r>
              <a:rPr lang="es-PY" sz="2400" i="1" dirty="0">
                <a:solidFill>
                  <a:schemeClr val="tx1"/>
                </a:solidFill>
              </a:rPr>
              <a:t> </a:t>
            </a:r>
            <a:r>
              <a:rPr lang="es-PY" sz="2400" i="1" dirty="0" err="1">
                <a:solidFill>
                  <a:schemeClr val="tx1"/>
                </a:solidFill>
              </a:rPr>
              <a:t>Group</a:t>
            </a:r>
            <a:r>
              <a:rPr lang="es-PY" sz="2400" i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2010" y="4355976"/>
            <a:ext cx="2849241" cy="1944216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1751" name="6 Imagen" descr="photo 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238" y="4355976"/>
            <a:ext cx="839787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2" name="7 Imagen" descr="photo 1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3863" y="1403350"/>
            <a:ext cx="720725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936750" y="3300413"/>
            <a:ext cx="11703050" cy="94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altLang="es-ES" sz="6000">
                <a:solidFill>
                  <a:srgbClr val="4C4C4C"/>
                </a:solidFill>
                <a:latin typeface="ArialMT" pitchFamily="32" charset="0"/>
              </a:rPr>
              <a:t>Thank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538288" y="3616325"/>
            <a:ext cx="6235700" cy="86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5500" dirty="0" smtClean="0">
                <a:solidFill>
                  <a:srgbClr val="4C4C4C"/>
                </a:solidFill>
              </a:rPr>
              <a:t>MACROECONOMIC STABILITY</a:t>
            </a:r>
            <a:endParaRPr lang="en-US" altLang="es-ES" sz="5500" dirty="0">
              <a:solidFill>
                <a:srgbClr val="4C4C4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329238" y="457200"/>
            <a:ext cx="5600700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4000">
                <a:solidFill>
                  <a:srgbClr val="666666"/>
                </a:solidFill>
              </a:rPr>
              <a:t>GDP Growth (%)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6121400" y="6750050"/>
            <a:ext cx="4013200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1100" i="1">
                <a:solidFill>
                  <a:srgbClr val="333333"/>
                </a:solidFill>
              </a:rPr>
              <a:t>Source: Central Bank of  Paraguay  - www.bcp.gov.py &amp; IMF</a:t>
            </a:r>
          </a:p>
        </p:txBody>
      </p:sp>
      <p:graphicFrame>
        <p:nvGraphicFramePr>
          <p:cNvPr id="9" name="5 Marcador de contenido"/>
          <p:cNvGraphicFramePr>
            <a:graphicFrameLocks/>
          </p:cNvGraphicFramePr>
          <p:nvPr/>
        </p:nvGraphicFramePr>
        <p:xfrm>
          <a:off x="2440162" y="1115616"/>
          <a:ext cx="114492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524500" y="457200"/>
            <a:ext cx="5207000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4000">
                <a:solidFill>
                  <a:srgbClr val="666666"/>
                </a:solidFill>
              </a:rPr>
              <a:t>Price Stability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s-ES" sz="4000">
              <a:solidFill>
                <a:srgbClr val="666666"/>
              </a:solidFill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5643563" y="6815138"/>
            <a:ext cx="4976812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1100" i="1" dirty="0">
                <a:solidFill>
                  <a:srgbClr val="333333"/>
                </a:solidFill>
              </a:rPr>
              <a:t>Source: Central Bank of Paraguay - www.bcp.gov.py *Projection for 2013 according BCP Preliminary Balance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2170" y="1343025"/>
            <a:ext cx="11305256" cy="526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7588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329238" y="457200"/>
            <a:ext cx="5600700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4000">
                <a:solidFill>
                  <a:srgbClr val="666666"/>
                </a:solidFill>
              </a:rPr>
              <a:t>Sovereign Debt Schedule </a:t>
            </a:r>
            <a:r>
              <a:rPr lang="en-US" altLang="es-ES" sz="3200">
                <a:solidFill>
                  <a:srgbClr val="666666"/>
                </a:solidFill>
              </a:rPr>
              <a:t>(Principal + Interest U$S MM)</a:t>
            </a:r>
            <a:endParaRPr lang="en-US" altLang="es-ES" sz="4000">
              <a:solidFill>
                <a:srgbClr val="666666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6106" y="1638301"/>
            <a:ext cx="12241360" cy="5309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643563" y="6815138"/>
            <a:ext cx="4976812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1100" i="1" dirty="0">
                <a:solidFill>
                  <a:srgbClr val="333333"/>
                </a:solidFill>
              </a:rPr>
              <a:t>Source: </a:t>
            </a:r>
            <a:r>
              <a:rPr lang="en-US" altLang="es-ES" sz="1100" i="1" dirty="0" smtClean="0">
                <a:solidFill>
                  <a:srgbClr val="333333"/>
                </a:solidFill>
              </a:rPr>
              <a:t>Ministry of Finance (www.hacienda.gov.py)</a:t>
            </a:r>
            <a:endParaRPr lang="en-US" altLang="es-ES" sz="1100" i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13"/>
            <a:ext cx="16257588" cy="9144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6062663" y="179388"/>
            <a:ext cx="4133850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3200">
                <a:solidFill>
                  <a:srgbClr val="666666"/>
                </a:solidFill>
              </a:rPr>
              <a:t>Sovereign Risk Profile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745038" y="6948488"/>
            <a:ext cx="6308725" cy="24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hangingPunct="1">
              <a:spcAft>
                <a:spcPts val="60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1100" i="1">
                <a:solidFill>
                  <a:srgbClr val="000000"/>
                </a:solidFill>
              </a:rPr>
              <a:t>Source: Central Bank of Paraguay, EIU, Moody’s, S&amp;P.   (1) Foreign Currency Long Term rating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6388" y="677863"/>
            <a:ext cx="13825537" cy="627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Origen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e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35403</TotalTime>
  <Words>1898</Words>
  <Application>Microsoft Office PowerPoint</Application>
  <PresentationFormat>Personalizado</PresentationFormat>
  <Paragraphs>519</Paragraphs>
  <Slides>46</Slides>
  <Notes>37</Notes>
  <HiddenSlides>10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MERCOSUR PARAGUAY, Brazil, Argentina, Uruguay, Venezuela y Bolivia* and Chile, Colombia, Peru, Ecuador, Guyana y Surinam as associates countries </vt:lpstr>
      <vt:lpstr>Russia and others Countries Generalized System of Preferences</vt:lpstr>
      <vt:lpstr>Latin American Integration Association - ALADI  Argentina, Bolivia, Brazil, Chile, Colombia, Cuba, Ecuador, Mexico, Panama,  Paraguay, Peru, Uruguay and Venezuela</vt:lpstr>
      <vt:lpstr>European Union – EU  Generalized System of Preferences – GSP+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Border of Opportunities</vt:lpstr>
      <vt:lpstr>Diapositiva 38</vt:lpstr>
      <vt:lpstr>Diapositiva 39</vt:lpstr>
      <vt:lpstr>Diapositiva 40</vt:lpstr>
      <vt:lpstr>Fronteras 180º </vt:lpstr>
      <vt:lpstr>Diapositiva 42</vt:lpstr>
      <vt:lpstr>Diapositiva 43</vt:lpstr>
      <vt:lpstr>Diapositiva 44</vt:lpstr>
      <vt:lpstr>Diapositiva 45</vt:lpstr>
      <vt:lpstr>Diapositiva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Robin Klaiss</dc:creator>
  <cp:lastModifiedBy>sprivada</cp:lastModifiedBy>
  <cp:revision>147</cp:revision>
  <cp:lastPrinted>1601-01-01T00:00:00Z</cp:lastPrinted>
  <dcterms:created xsi:type="dcterms:W3CDTF">2013-01-07T17:24:22Z</dcterms:created>
  <dcterms:modified xsi:type="dcterms:W3CDTF">2014-01-10T15:43:47Z</dcterms:modified>
</cp:coreProperties>
</file>